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7"/>
  </p:notesMasterIdLst>
  <p:sldIdLst>
    <p:sldId id="257" r:id="rId2"/>
    <p:sldId id="4954" r:id="rId3"/>
    <p:sldId id="258" r:id="rId4"/>
    <p:sldId id="260" r:id="rId5"/>
    <p:sldId id="302" r:id="rId6"/>
    <p:sldId id="4949" r:id="rId7"/>
    <p:sldId id="5079" r:id="rId8"/>
    <p:sldId id="5080" r:id="rId9"/>
    <p:sldId id="4989" r:id="rId10"/>
    <p:sldId id="4946" r:id="rId11"/>
    <p:sldId id="5016" r:id="rId12"/>
    <p:sldId id="5025" r:id="rId13"/>
    <p:sldId id="5026" r:id="rId14"/>
    <p:sldId id="5047" r:id="rId15"/>
    <p:sldId id="4958" r:id="rId16"/>
    <p:sldId id="5028" r:id="rId17"/>
    <p:sldId id="5089" r:id="rId18"/>
    <p:sldId id="5088" r:id="rId19"/>
    <p:sldId id="5087" r:id="rId20"/>
    <p:sldId id="5042" r:id="rId21"/>
    <p:sldId id="5086" r:id="rId22"/>
    <p:sldId id="5055" r:id="rId23"/>
    <p:sldId id="5011" r:id="rId24"/>
    <p:sldId id="5030" r:id="rId25"/>
    <p:sldId id="5031" r:id="rId26"/>
    <p:sldId id="5081" r:id="rId27"/>
    <p:sldId id="5083" r:id="rId28"/>
    <p:sldId id="5082" r:id="rId29"/>
    <p:sldId id="5054" r:id="rId30"/>
    <p:sldId id="5017" r:id="rId31"/>
    <p:sldId id="5085" r:id="rId32"/>
    <p:sldId id="5059" r:id="rId33"/>
    <p:sldId id="5090" r:id="rId34"/>
    <p:sldId id="5049" r:id="rId35"/>
    <p:sldId id="5091" r:id="rId36"/>
    <p:sldId id="5040" r:id="rId37"/>
    <p:sldId id="5034" r:id="rId38"/>
    <p:sldId id="5048" r:id="rId39"/>
    <p:sldId id="5038" r:id="rId40"/>
    <p:sldId id="5039" r:id="rId41"/>
    <p:sldId id="5092" r:id="rId42"/>
    <p:sldId id="5093" r:id="rId43"/>
    <p:sldId id="5094" r:id="rId44"/>
    <p:sldId id="5095" r:id="rId45"/>
    <p:sldId id="5023" r:id="rId46"/>
    <p:sldId id="5022" r:id="rId47"/>
    <p:sldId id="4950" r:id="rId48"/>
    <p:sldId id="4926" r:id="rId49"/>
    <p:sldId id="4994" r:id="rId50"/>
    <p:sldId id="4928" r:id="rId51"/>
    <p:sldId id="4995" r:id="rId52"/>
    <p:sldId id="4929" r:id="rId53"/>
    <p:sldId id="4930" r:id="rId54"/>
    <p:sldId id="4931" r:id="rId55"/>
    <p:sldId id="4932" r:id="rId56"/>
    <p:sldId id="4956" r:id="rId57"/>
    <p:sldId id="4999" r:id="rId58"/>
    <p:sldId id="5024" r:id="rId59"/>
    <p:sldId id="5000" r:id="rId60"/>
    <p:sldId id="5001" r:id="rId61"/>
    <p:sldId id="5002" r:id="rId62"/>
    <p:sldId id="5003" r:id="rId63"/>
    <p:sldId id="5004" r:id="rId64"/>
    <p:sldId id="5005" r:id="rId65"/>
    <p:sldId id="5006" r:id="rId66"/>
    <p:sldId id="303" r:id="rId67"/>
    <p:sldId id="5018" r:id="rId68"/>
    <p:sldId id="5066" r:id="rId69"/>
    <p:sldId id="5072" r:id="rId70"/>
    <p:sldId id="5074" r:id="rId71"/>
    <p:sldId id="5064" r:id="rId72"/>
    <p:sldId id="5065" r:id="rId73"/>
    <p:sldId id="5068" r:id="rId74"/>
    <p:sldId id="5073" r:id="rId75"/>
    <p:sldId id="5069" r:id="rId76"/>
    <p:sldId id="5067" r:id="rId77"/>
    <p:sldId id="5007" r:id="rId78"/>
    <p:sldId id="5071" r:id="rId79"/>
    <p:sldId id="5019" r:id="rId80"/>
    <p:sldId id="5076" r:id="rId81"/>
    <p:sldId id="5075" r:id="rId82"/>
    <p:sldId id="5009" r:id="rId83"/>
    <p:sldId id="5008" r:id="rId84"/>
    <p:sldId id="5077" r:id="rId85"/>
    <p:sldId id="5078" r:id="rId86"/>
  </p:sldIdLst>
  <p:sldSz cx="9144000" cy="5143500" type="screen16x9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A6DA35F6-BD05-41BA-9E24-D9DCE1E747D9}">
          <p14:sldIdLst>
            <p14:sldId id="257"/>
            <p14:sldId id="4954"/>
            <p14:sldId id="258"/>
            <p14:sldId id="260"/>
            <p14:sldId id="302"/>
            <p14:sldId id="4949"/>
            <p14:sldId id="5079"/>
            <p14:sldId id="5080"/>
            <p14:sldId id="4989"/>
            <p14:sldId id="4946"/>
          </p14:sldIdLst>
        </p14:section>
        <p14:section name="1. DESCRIBE AI WORKLOADS" id="{257CFD05-85D7-4FE2-9F7E-16FEDA10DBB2}">
          <p14:sldIdLst>
            <p14:sldId id="5016"/>
            <p14:sldId id="5025"/>
            <p14:sldId id="5026"/>
            <p14:sldId id="5047"/>
            <p14:sldId id="4958"/>
            <p14:sldId id="5028"/>
            <p14:sldId id="5089"/>
            <p14:sldId id="5088"/>
            <p14:sldId id="5087"/>
            <p14:sldId id="5042"/>
            <p14:sldId id="5086"/>
            <p14:sldId id="5055"/>
            <p14:sldId id="5011"/>
            <p14:sldId id="5030"/>
            <p14:sldId id="5031"/>
          </p14:sldIdLst>
        </p14:section>
        <p14:section name="2. REVIEW RESPONSIBLE AI" id="{8F29EAAC-88D3-4F2F-A0E0-E47ADFC6190D}">
          <p14:sldIdLst>
            <p14:sldId id="5081"/>
            <p14:sldId id="5083"/>
            <p14:sldId id="5082"/>
            <p14:sldId id="5054"/>
          </p14:sldIdLst>
        </p14:section>
        <p14:section name="3. DESCRIBE MACHINE LEARNING" id="{89B27290-134C-4D33-8E67-DBB107E51C5F}">
          <p14:sldIdLst>
            <p14:sldId id="5017"/>
            <p14:sldId id="5085"/>
            <p14:sldId id="5059"/>
            <p14:sldId id="5090"/>
            <p14:sldId id="5049"/>
            <p14:sldId id="5091"/>
            <p14:sldId id="5040"/>
            <p14:sldId id="5034"/>
            <p14:sldId id="5048"/>
            <p14:sldId id="5038"/>
            <p14:sldId id="5039"/>
            <p14:sldId id="5092"/>
            <p14:sldId id="5093"/>
            <p14:sldId id="5094"/>
          </p14:sldIdLst>
        </p14:section>
        <p14:section name="4. COMPUTER VISION" id="{877149F3-4B40-4EDD-9AFD-3BD861880579}">
          <p14:sldIdLst>
            <p14:sldId id="5095"/>
          </p14:sldIdLst>
        </p14:section>
        <p14:section name="EXAM STUFF" id="{A66F3580-39C2-4FB3-BD3D-23F81ACFAF99}">
          <p14:sldIdLst>
            <p14:sldId id="5023"/>
            <p14:sldId id="5022"/>
            <p14:sldId id="4950"/>
            <p14:sldId id="4926"/>
            <p14:sldId id="4994"/>
            <p14:sldId id="4928"/>
            <p14:sldId id="4995"/>
            <p14:sldId id="4929"/>
            <p14:sldId id="4930"/>
            <p14:sldId id="4931"/>
            <p14:sldId id="4932"/>
            <p14:sldId id="4956"/>
            <p14:sldId id="4999"/>
            <p14:sldId id="5024"/>
            <p14:sldId id="5000"/>
            <p14:sldId id="5001"/>
            <p14:sldId id="5002"/>
            <p14:sldId id="5003"/>
            <p14:sldId id="5004"/>
            <p14:sldId id="5005"/>
            <p14:sldId id="5006"/>
          </p14:sldIdLst>
        </p14:section>
        <p14:section name="OUTRO" id="{A30AD725-1F83-483A-B2A2-10606E0AD1C5}">
          <p14:sldIdLst>
            <p14:sldId id="303"/>
          </p14:sldIdLst>
        </p14:section>
        <p14:section name="MISC" id="{4E2C79BC-2E77-4398-9EDC-EC3C45955A8C}">
          <p14:sldIdLst>
            <p14:sldId id="5018"/>
            <p14:sldId id="5066"/>
            <p14:sldId id="5072"/>
            <p14:sldId id="5074"/>
            <p14:sldId id="5064"/>
            <p14:sldId id="5065"/>
            <p14:sldId id="5068"/>
            <p14:sldId id="5073"/>
            <p14:sldId id="5069"/>
            <p14:sldId id="5067"/>
            <p14:sldId id="5007"/>
            <p14:sldId id="5071"/>
            <p14:sldId id="5019"/>
            <p14:sldId id="5076"/>
            <p14:sldId id="5075"/>
            <p14:sldId id="5009"/>
            <p14:sldId id="5008"/>
            <p14:sldId id="5077"/>
            <p14:sldId id="507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20801" autoAdjust="0"/>
    <p:restoredTop sz="95256" autoAdjust="0"/>
  </p:normalViewPr>
  <p:slideViewPr>
    <p:cSldViewPr snapToGrid="0" snapToObjects="1">
      <p:cViewPr varScale="1">
        <p:scale>
          <a:sx n="151" d="100"/>
          <a:sy n="151" d="100"/>
        </p:scale>
        <p:origin x="180" y="138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423246-C931-4730-A4A2-BFED4E238903}" type="datetimeFigureOut">
              <a:rPr lang="en-US" smtClean="0"/>
              <a:t>9/28/2020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838" y="4621213"/>
            <a:ext cx="5851525" cy="37798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CB9C95-065E-427E-B067-A9D5E88634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604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0543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1098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9657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9631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0629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2224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8302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4718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1123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6559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4506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26704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3896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2136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59723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90023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3917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30705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CB432F0-E49E-4C04-A383-401B93C7130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561136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45192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0515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7033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84255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90276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849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0114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0899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5141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5000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8854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0347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5E3EC92-0BF8-B04C-BDA1-D36DC16EC2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36832" y="1597819"/>
            <a:ext cx="4975394" cy="110251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Lesson #: Lesson Name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36831" y="2788538"/>
            <a:ext cx="4975395" cy="1314450"/>
          </a:xfrm>
        </p:spPr>
        <p:txBody>
          <a:bodyPr>
            <a:normAutofit/>
          </a:bodyPr>
          <a:lstStyle>
            <a:lvl1pPr marL="685800" indent="-630936" algn="l">
              <a:buNone/>
              <a:tabLst>
                <a:tab pos="574675" algn="l"/>
              </a:tabLst>
              <a:defRPr sz="2800" b="0" baseline="0">
                <a:solidFill>
                  <a:srgbClr val="0000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#.# 	Learning objective or      Sub-lesson Title</a:t>
            </a:r>
          </a:p>
        </p:txBody>
      </p:sp>
    </p:spTree>
    <p:extLst>
      <p:ext uri="{BB962C8B-B14F-4D97-AF65-F5344CB8AC3E}">
        <p14:creationId xmlns:p14="http://schemas.microsoft.com/office/powerpoint/2010/main" val="31282576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3823434-19E5-7244-957A-48409271A87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8620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6839712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427779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70CCCA5-FF07-3E49-BCA2-619E38AACDE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78831"/>
            <a:ext cx="7552944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46140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7344" y="946356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03941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Images or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A56CC22-FD07-7A4D-847A-EADD8CC5182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78830"/>
            <a:ext cx="7556938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061837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Gray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1161795-AF74-6141-B77F-64153FAB4A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4371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483181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0254D4-82EE-7743-8DC5-A96F5C67993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144371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1512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9A03A33-EFE2-8C43-836B-41753232C69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805778" y="1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14537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463373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DCE74C-60B9-4019-9C53-715EEF88741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2201" y="66612"/>
            <a:ext cx="7180952" cy="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5178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0">
            <a:alphaModFix amt="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8B0A6C-EF38-9441-ADBF-8FE45FA6C46E}" type="datetimeFigureOut">
              <a:rPr lang="en-US" smtClean="0"/>
              <a:t>9/28/2020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032D76-6BE4-154B-A130-37D069E4235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 userDrawn="1"/>
        </p:nvSpPr>
        <p:spPr>
          <a:xfrm>
            <a:off x="457200" y="210636"/>
            <a:ext cx="8229600" cy="560552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Click to edit Master title style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E342F8D-E76A-4F87-BED0-4C2AD29540F4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981524" y="0"/>
            <a:ext cx="7180952" cy="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476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6" r:id="rId5"/>
    <p:sldLayoutId id="2147483657" r:id="rId6"/>
    <p:sldLayoutId id="2147483655" r:id="rId7"/>
    <p:sldLayoutId id="2147483658" r:id="rId8"/>
  </p:sldLayoutIdLst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10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1.jpeg"/><Relationship Id="rId5" Type="http://schemas.openxmlformats.org/officeDocument/2006/relationships/image" Target="../media/image50.jpeg"/><Relationship Id="rId4" Type="http://schemas.openxmlformats.org/officeDocument/2006/relationships/image" Target="../media/image49.jpe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10.jpe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83994" y="113938"/>
            <a:ext cx="5504506" cy="1113576"/>
          </a:xfrm>
        </p:spPr>
        <p:txBody>
          <a:bodyPr/>
          <a:lstStyle/>
          <a:p>
            <a:r>
              <a:rPr lang="en-US" sz="2400" b="1" dirty="0">
                <a:solidFill>
                  <a:schemeClr val="bg1"/>
                </a:solidFill>
              </a:rPr>
              <a:t>Exam AI-900: Microsoft Azure</a:t>
            </a:r>
            <a:br>
              <a:rPr lang="en-US" sz="2400" b="1" dirty="0">
                <a:solidFill>
                  <a:schemeClr val="bg1"/>
                </a:solidFill>
              </a:rPr>
            </a:br>
            <a:r>
              <a:rPr lang="en-US" sz="2400" b="1" dirty="0">
                <a:solidFill>
                  <a:schemeClr val="bg1"/>
                </a:solidFill>
              </a:rPr>
              <a:t>AI Fundamentals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795" y="4172159"/>
            <a:ext cx="4975395" cy="1314450"/>
          </a:xfrm>
        </p:spPr>
        <p:txBody>
          <a:bodyPr/>
          <a:lstStyle/>
          <a:p>
            <a:r>
              <a:rPr lang="en-US" sz="2400" dirty="0"/>
              <a:t>Tim Warner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DEB6D4-81A8-4B3E-839D-20C84E6AEC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9626" y="1402244"/>
            <a:ext cx="2953230" cy="2953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4805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61120-E34F-4545-B208-F7C8AD694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Isosceles Triangle 2">
            <a:extLst>
              <a:ext uri="{FF2B5EF4-FFF2-40B4-BE49-F238E27FC236}">
                <a16:creationId xmlns:a16="http://schemas.microsoft.com/office/drawing/2014/main" id="{63995069-69E5-4381-9671-C69866B93FC4}"/>
              </a:ext>
            </a:extLst>
          </p:cNvPr>
          <p:cNvSpPr/>
          <p:nvPr/>
        </p:nvSpPr>
        <p:spPr>
          <a:xfrm>
            <a:off x="2487120" y="1089189"/>
            <a:ext cx="4169760" cy="3122052"/>
          </a:xfrm>
          <a:prstGeom prst="triangl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450"/>
              </a:spcBef>
            </a:pPr>
            <a:r>
              <a:rPr lang="en-US" dirty="0">
                <a:solidFill>
                  <a:schemeClr val="bg1"/>
                </a:solidFill>
              </a:rPr>
              <a:t>Interdependence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6A2048-FB70-46D4-A516-B738655F7FD6}"/>
              </a:ext>
            </a:extLst>
          </p:cNvPr>
          <p:cNvSpPr txBox="1"/>
          <p:nvPr/>
        </p:nvSpPr>
        <p:spPr>
          <a:xfrm>
            <a:off x="1905814" y="2119301"/>
            <a:ext cx="196833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1500" dirty="0"/>
              <a:t>Content knowledge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E7D8EA-D531-43B6-821A-549B9677E818}"/>
              </a:ext>
            </a:extLst>
          </p:cNvPr>
          <p:cNvSpPr txBox="1"/>
          <p:nvPr/>
        </p:nvSpPr>
        <p:spPr>
          <a:xfrm>
            <a:off x="5269853" y="2119301"/>
            <a:ext cx="196833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1500" dirty="0"/>
              <a:t>Practical application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9C4BAF-D29C-41B7-A22E-C1DCBB043612}"/>
              </a:ext>
            </a:extLst>
          </p:cNvPr>
          <p:cNvSpPr txBox="1"/>
          <p:nvPr/>
        </p:nvSpPr>
        <p:spPr>
          <a:xfrm>
            <a:off x="3248347" y="4241949"/>
            <a:ext cx="264730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1500" dirty="0"/>
              <a:t>Test-taking skills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C30ADE8-5344-4383-B36B-B9458A149C4F}"/>
              </a:ext>
            </a:extLst>
          </p:cNvPr>
          <p:cNvSpPr/>
          <p:nvPr/>
        </p:nvSpPr>
        <p:spPr>
          <a:xfrm>
            <a:off x="-1" y="196815"/>
            <a:ext cx="905021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Tim's Certification Study Pyramid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21031657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Fundamental Terminology</a:t>
            </a:r>
          </a:p>
        </p:txBody>
      </p:sp>
    </p:spTree>
    <p:extLst>
      <p:ext uri="{BB962C8B-B14F-4D97-AF65-F5344CB8AC3E}">
        <p14:creationId xmlns:p14="http://schemas.microsoft.com/office/powerpoint/2010/main" val="7658385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2DD14-DCB2-4519-BFE0-80171BB67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Artificial Intelligence (AI)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66AF7D-76B1-4C5C-BB15-35302CEC85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Any technique that enables computers to mimic human intelligence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0BDA74-851D-405B-ABC5-8900A380A2A2}"/>
              </a:ext>
            </a:extLst>
          </p:cNvPr>
          <p:cNvSpPr txBox="1"/>
          <p:nvPr/>
        </p:nvSpPr>
        <p:spPr>
          <a:xfrm>
            <a:off x="6932605" y="4753479"/>
            <a:ext cx="22113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https://timw.info/2bdb4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E6B808C-2B26-447D-8CC5-25AABD0D4C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857" y="2243200"/>
            <a:ext cx="8714286" cy="10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365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2DD14-DCB2-4519-BFE0-80171BB67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(ML)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66AF7D-76B1-4C5C-BB15-35302CEC85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Subset of AI that includes techniques that enable machines to improve at tasks with experience</a:t>
            </a:r>
          </a:p>
          <a:p>
            <a:pPr lvl="1"/>
            <a:r>
              <a:rPr lang="en-US" dirty="0"/>
              <a:t>The system "learns" without being explicitly programmed to do so</a:t>
            </a:r>
          </a:p>
          <a:p>
            <a:r>
              <a:rPr lang="en-US" dirty="0"/>
              <a:t>Supervised</a:t>
            </a:r>
          </a:p>
          <a:p>
            <a:r>
              <a:rPr lang="en-US" dirty="0"/>
              <a:t>Unsupervised</a:t>
            </a:r>
          </a:p>
        </p:txBody>
      </p:sp>
    </p:spTree>
    <p:extLst>
      <p:ext uri="{BB962C8B-B14F-4D97-AF65-F5344CB8AC3E}">
        <p14:creationId xmlns:p14="http://schemas.microsoft.com/office/powerpoint/2010/main" val="403515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2A1D3595-F2A1-441C-A2BF-E0654842E388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AI Schema</a:t>
            </a:r>
          </a:p>
        </p:txBody>
      </p:sp>
      <p:pic>
        <p:nvPicPr>
          <p:cNvPr id="12290" name="Picture 2" descr="Relationship diagram: AI vs. machine learning vs. deep learning">
            <a:extLst>
              <a:ext uri="{FF2B5EF4-FFF2-40B4-BE49-F238E27FC236}">
                <a16:creationId xmlns:a16="http://schemas.microsoft.com/office/drawing/2014/main" id="{77B58FBD-9C28-4262-88BF-DB9105A6C0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4474" y="681038"/>
            <a:ext cx="6124575" cy="4235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B4B69B3-269A-4691-AA29-317B499A9A60}"/>
              </a:ext>
            </a:extLst>
          </p:cNvPr>
          <p:cNvSpPr txBox="1"/>
          <p:nvPr/>
        </p:nvSpPr>
        <p:spPr>
          <a:xfrm>
            <a:off x="7149888" y="4835723"/>
            <a:ext cx="22113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https://timw.info/c7769</a:t>
            </a:r>
          </a:p>
        </p:txBody>
      </p:sp>
    </p:spTree>
    <p:extLst>
      <p:ext uri="{BB962C8B-B14F-4D97-AF65-F5344CB8AC3E}">
        <p14:creationId xmlns:p14="http://schemas.microsoft.com/office/powerpoint/2010/main" val="1485654967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Azure AI Technology Stack Overview</a:t>
            </a:r>
          </a:p>
        </p:txBody>
      </p:sp>
    </p:spTree>
    <p:extLst>
      <p:ext uri="{BB962C8B-B14F-4D97-AF65-F5344CB8AC3E}">
        <p14:creationId xmlns:p14="http://schemas.microsoft.com/office/powerpoint/2010/main" val="10835595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2DD14-DCB2-4519-BFE0-80171BB67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AI Stack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66AF7D-76B1-4C5C-BB15-35302CEC85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Apache Spark on Azure (</a:t>
            </a:r>
            <a:r>
              <a:rPr lang="en-US" dirty="0" err="1"/>
              <a:t>MMLSpark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HDInsight</a:t>
            </a:r>
          </a:p>
          <a:p>
            <a:pPr lvl="1"/>
            <a:r>
              <a:rPr lang="en-US" dirty="0"/>
              <a:t>Databricks</a:t>
            </a:r>
          </a:p>
          <a:p>
            <a:r>
              <a:rPr lang="en-US" dirty="0"/>
              <a:t>Azure Machine Learning</a:t>
            </a:r>
          </a:p>
          <a:p>
            <a:r>
              <a:rPr lang="en-US" dirty="0"/>
              <a:t>Azure Cognitive Services</a:t>
            </a:r>
          </a:p>
          <a:p>
            <a:r>
              <a:rPr lang="en-US" dirty="0"/>
              <a:t>Azure Cognitive Search</a:t>
            </a:r>
          </a:p>
          <a:p>
            <a:r>
              <a:rPr lang="en-US" dirty="0"/>
              <a:t>Azure Bot Service</a:t>
            </a:r>
          </a:p>
        </p:txBody>
      </p:sp>
    </p:spTree>
    <p:extLst>
      <p:ext uri="{BB962C8B-B14F-4D97-AF65-F5344CB8AC3E}">
        <p14:creationId xmlns:p14="http://schemas.microsoft.com/office/powerpoint/2010/main" val="1244620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2DD14-DCB2-4519-BFE0-80171BB67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Cognitive Services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34A679-DFA8-4419-BDA8-E71EB6C41C94}"/>
              </a:ext>
            </a:extLst>
          </p:cNvPr>
          <p:cNvSpPr txBox="1"/>
          <p:nvPr/>
        </p:nvSpPr>
        <p:spPr>
          <a:xfrm>
            <a:off x="6138251" y="4759051"/>
            <a:ext cx="3005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https://timw.info/b3f9f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285B13-7D00-4082-A124-5238D37031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4659" y="621859"/>
            <a:ext cx="6234682" cy="3899781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0580027-CD03-4582-A762-B9426F634405}"/>
              </a:ext>
            </a:extLst>
          </p:cNvPr>
          <p:cNvSpPr/>
          <p:nvPr/>
        </p:nvSpPr>
        <p:spPr>
          <a:xfrm>
            <a:off x="285750" y="3792947"/>
            <a:ext cx="2863850" cy="56055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Prediction</a:t>
            </a:r>
          </a:p>
        </p:txBody>
      </p:sp>
    </p:spTree>
    <p:extLst>
      <p:ext uri="{BB962C8B-B14F-4D97-AF65-F5344CB8AC3E}">
        <p14:creationId xmlns:p14="http://schemas.microsoft.com/office/powerpoint/2010/main" val="5836893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2DD14-DCB2-4519-BFE0-80171BB67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Cognitive Services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34A679-DFA8-4419-BDA8-E71EB6C41C94}"/>
              </a:ext>
            </a:extLst>
          </p:cNvPr>
          <p:cNvSpPr txBox="1"/>
          <p:nvPr/>
        </p:nvSpPr>
        <p:spPr>
          <a:xfrm>
            <a:off x="6138251" y="4759051"/>
            <a:ext cx="3005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https://timw.info/b3f9f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85DADD2-1366-48C7-9647-BDA15F2CC1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3430" y="724588"/>
            <a:ext cx="6128711" cy="3860111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2DC72E3-5572-4328-A965-4CA5323427E9}"/>
              </a:ext>
            </a:extLst>
          </p:cNvPr>
          <p:cNvSpPr/>
          <p:nvPr/>
        </p:nvSpPr>
        <p:spPr>
          <a:xfrm>
            <a:off x="285750" y="3792947"/>
            <a:ext cx="2863850" cy="56055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Natural Language Processing (NLP)</a:t>
            </a:r>
          </a:p>
        </p:txBody>
      </p:sp>
    </p:spTree>
    <p:extLst>
      <p:ext uri="{BB962C8B-B14F-4D97-AF65-F5344CB8AC3E}">
        <p14:creationId xmlns:p14="http://schemas.microsoft.com/office/powerpoint/2010/main" val="8143064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2DD14-DCB2-4519-BFE0-80171BB67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Cognitive Services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34A679-DFA8-4419-BDA8-E71EB6C41C94}"/>
              </a:ext>
            </a:extLst>
          </p:cNvPr>
          <p:cNvSpPr txBox="1"/>
          <p:nvPr/>
        </p:nvSpPr>
        <p:spPr>
          <a:xfrm>
            <a:off x="6138251" y="4759051"/>
            <a:ext cx="3005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https://timw.info/b3f9f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281ED1F-DFEE-46E7-8513-0976B71AAE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8967" y="705410"/>
            <a:ext cx="6466066" cy="3803089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1A6181B-5088-43FA-B198-4B68505C8675}"/>
              </a:ext>
            </a:extLst>
          </p:cNvPr>
          <p:cNvSpPr/>
          <p:nvPr/>
        </p:nvSpPr>
        <p:spPr>
          <a:xfrm>
            <a:off x="285750" y="3792947"/>
            <a:ext cx="2863850" cy="56055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Conversational AI</a:t>
            </a:r>
          </a:p>
        </p:txBody>
      </p:sp>
    </p:spTree>
    <p:extLst>
      <p:ext uri="{BB962C8B-B14F-4D97-AF65-F5344CB8AC3E}">
        <p14:creationId xmlns:p14="http://schemas.microsoft.com/office/powerpoint/2010/main" val="12842650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 Warner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3164" y="0"/>
            <a:ext cx="3641436" cy="5143500"/>
          </a:xfrm>
        </p:spPr>
        <p:txBody>
          <a:bodyPr anchor="ctr"/>
          <a:lstStyle/>
          <a:p>
            <a:r>
              <a:rPr lang="en-US" dirty="0"/>
              <a:t>Nashville, TN, US</a:t>
            </a:r>
          </a:p>
          <a:p>
            <a:r>
              <a:rPr lang="en-US" dirty="0"/>
              <a:t>Microsoft Certified Trainer (</a:t>
            </a:r>
            <a:r>
              <a:rPr lang="en-US" b="1" dirty="0">
                <a:solidFill>
                  <a:srgbClr val="FF0000"/>
                </a:solidFill>
              </a:rPr>
              <a:t>MCT</a:t>
            </a:r>
            <a:r>
              <a:rPr lang="en-US" dirty="0"/>
              <a:t>)</a:t>
            </a:r>
          </a:p>
          <a:p>
            <a:r>
              <a:rPr lang="en-US" b="1" dirty="0">
                <a:solidFill>
                  <a:srgbClr val="FF0000"/>
                </a:solidFill>
              </a:rPr>
              <a:t>MVP</a:t>
            </a:r>
            <a:r>
              <a:rPr lang="en-US" dirty="0"/>
              <a:t> (Cloud &amp; Datacenter Management)</a:t>
            </a:r>
          </a:p>
          <a:p>
            <a:r>
              <a:rPr lang="en-US" dirty="0"/>
              <a:t>Twitter: </a:t>
            </a:r>
            <a:r>
              <a:rPr lang="en-US" b="1" dirty="0">
                <a:solidFill>
                  <a:srgbClr val="0070C0"/>
                </a:solidFill>
              </a:rPr>
              <a:t>@TechTrainerTim</a:t>
            </a:r>
          </a:p>
          <a:p>
            <a:r>
              <a:rPr lang="en-US" dirty="0"/>
              <a:t>Badges: </a:t>
            </a:r>
            <a:r>
              <a:rPr lang="en-US" b="1" dirty="0">
                <a:solidFill>
                  <a:srgbClr val="0070C0"/>
                </a:solidFill>
              </a:rPr>
              <a:t>timw.info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436B25-65F8-44BF-8D8B-5573BA73B8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8218" y="1280966"/>
            <a:ext cx="3358581" cy="2581564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0BE2A261-426F-4E9D-A2BE-3A21A8DE8FD3}"/>
              </a:ext>
            </a:extLst>
          </p:cNvPr>
          <p:cNvGrpSpPr/>
          <p:nvPr/>
        </p:nvGrpSpPr>
        <p:grpSpPr>
          <a:xfrm>
            <a:off x="8020467" y="1370011"/>
            <a:ext cx="558174" cy="1502880"/>
            <a:chOff x="8020467" y="1370011"/>
            <a:chExt cx="558174" cy="1502880"/>
          </a:xfrm>
        </p:grpSpPr>
        <p:pic>
          <p:nvPicPr>
            <p:cNvPr id="1026" name="Picture 2" descr="Image result for microsoft mvp logo">
              <a:extLst>
                <a:ext uri="{FF2B5EF4-FFF2-40B4-BE49-F238E27FC236}">
                  <a16:creationId xmlns:a16="http://schemas.microsoft.com/office/drawing/2014/main" id="{85B2107A-E062-439D-8C3B-70BE3E8D31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42856" y="1370011"/>
              <a:ext cx="513397" cy="8556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10DE9E5-2243-495F-AACC-08E9AFEC082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020467" y="2314717"/>
              <a:ext cx="558174" cy="5581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92480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2DD14-DCB2-4519-BFE0-80171BB67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Cognitive Services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34A679-DFA8-4419-BDA8-E71EB6C41C94}"/>
              </a:ext>
            </a:extLst>
          </p:cNvPr>
          <p:cNvSpPr txBox="1"/>
          <p:nvPr/>
        </p:nvSpPr>
        <p:spPr>
          <a:xfrm>
            <a:off x="6138251" y="4759051"/>
            <a:ext cx="3005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https://timw.info/b3f9f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6018660-1EE6-4374-AD16-58438EF1FA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1500" y="613002"/>
            <a:ext cx="5461000" cy="3931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3860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2DD14-DCB2-4519-BFE0-80171BB67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Cognitive Services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34A679-DFA8-4419-BDA8-E71EB6C41C94}"/>
              </a:ext>
            </a:extLst>
          </p:cNvPr>
          <p:cNvSpPr txBox="1"/>
          <p:nvPr/>
        </p:nvSpPr>
        <p:spPr>
          <a:xfrm>
            <a:off x="6138251" y="4759051"/>
            <a:ext cx="3005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https://timw.info/b3f9f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40759A-D329-46BB-86D1-1B64780E6D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3977" y="642701"/>
            <a:ext cx="5176046" cy="3858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3565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Use Cases</a:t>
            </a:r>
          </a:p>
        </p:txBody>
      </p:sp>
    </p:spTree>
    <p:extLst>
      <p:ext uri="{BB962C8B-B14F-4D97-AF65-F5344CB8AC3E}">
        <p14:creationId xmlns:p14="http://schemas.microsoft.com/office/powerpoint/2010/main" val="9135037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Classification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6138251" y="4759051"/>
            <a:ext cx="3005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https://timw.info/caa25</a:t>
            </a:r>
          </a:p>
        </p:txBody>
      </p:sp>
      <p:pic>
        <p:nvPicPr>
          <p:cNvPr id="4098" name="Picture 2" descr="Architecture for image classification">
            <a:extLst>
              <a:ext uri="{FF2B5EF4-FFF2-40B4-BE49-F238E27FC236}">
                <a16:creationId xmlns:a16="http://schemas.microsoft.com/office/drawing/2014/main" id="{9EA001D7-F219-4DC9-BD1A-1AFB5D09A4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6237" y="636019"/>
            <a:ext cx="6171525" cy="4061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78870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Newsfeed Ingestion</a:t>
            </a:r>
          </a:p>
        </p:txBody>
      </p:sp>
      <p:pic>
        <p:nvPicPr>
          <p:cNvPr id="2050" name="Picture 2" descr="Diagram of the architecture">
            <a:extLst>
              <a:ext uri="{FF2B5EF4-FFF2-40B4-BE49-F238E27FC236}">
                <a16:creationId xmlns:a16="http://schemas.microsoft.com/office/drawing/2014/main" id="{C3083825-45F6-419C-8D3D-9CBF915BB6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879" y="560553"/>
            <a:ext cx="3752238" cy="4414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6138251" y="4759051"/>
            <a:ext cx="3005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https://timw.info/c0015</a:t>
            </a:r>
          </a:p>
        </p:txBody>
      </p:sp>
    </p:spTree>
    <p:extLst>
      <p:ext uri="{BB962C8B-B14F-4D97-AF65-F5344CB8AC3E}">
        <p14:creationId xmlns:p14="http://schemas.microsoft.com/office/powerpoint/2010/main" val="30437828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Internet of Things (IoT)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6138251" y="4759051"/>
            <a:ext cx="3005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https://timw.info/3f2c0</a:t>
            </a:r>
          </a:p>
        </p:txBody>
      </p:sp>
      <p:pic>
        <p:nvPicPr>
          <p:cNvPr id="3074" name="Picture 2" descr="Image for post">
            <a:extLst>
              <a:ext uri="{FF2B5EF4-FFF2-40B4-BE49-F238E27FC236}">
                <a16:creationId xmlns:a16="http://schemas.microsoft.com/office/drawing/2014/main" id="{57685F48-D2BE-4A22-8D4F-37B07E9AB7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81025"/>
            <a:ext cx="9144000" cy="3979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90733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Responsible AI</a:t>
            </a:r>
          </a:p>
        </p:txBody>
      </p:sp>
    </p:spTree>
    <p:extLst>
      <p:ext uri="{BB962C8B-B14F-4D97-AF65-F5344CB8AC3E}">
        <p14:creationId xmlns:p14="http://schemas.microsoft.com/office/powerpoint/2010/main" val="1740311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FBFBB3-FC29-4CD8-9132-8AC1882EFF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Microsoft's Position on AI Use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01F987-7D9F-4448-95B0-12EE49F309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"We are committed to the advancement of AI driven by ethical principles that put people first."</a:t>
            </a:r>
          </a:p>
          <a:p>
            <a:r>
              <a:rPr lang="en-US" dirty="0"/>
              <a:t>Reference: https://timw.info/01bdb</a:t>
            </a:r>
          </a:p>
        </p:txBody>
      </p:sp>
    </p:spTree>
    <p:extLst>
      <p:ext uri="{BB962C8B-B14F-4D97-AF65-F5344CB8AC3E}">
        <p14:creationId xmlns:p14="http://schemas.microsoft.com/office/powerpoint/2010/main" val="22671796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AE33D3F-16DC-4641-97DC-9A398B62B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Responsible AI Principles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8094A2-548C-4D58-83E8-B5006D8908FC}"/>
              </a:ext>
            </a:extLst>
          </p:cNvPr>
          <p:cNvSpPr txBox="1"/>
          <p:nvPr/>
        </p:nvSpPr>
        <p:spPr>
          <a:xfrm>
            <a:off x="1492250" y="4755634"/>
            <a:ext cx="2400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</a:rPr>
              <a:t>https://timw.info/880e4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5669BFE-A873-43B7-B015-E03801DC85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759" y="1039100"/>
            <a:ext cx="4491282" cy="3065300"/>
          </a:xfrm>
          <a:prstGeom prst="rect">
            <a:avLst/>
          </a:prstGeom>
        </p:spPr>
      </p:pic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B752CB26-FE16-45CA-99A1-C18ED7ADE311}"/>
              </a:ext>
            </a:extLst>
          </p:cNvPr>
          <p:cNvSpPr/>
          <p:nvPr/>
        </p:nvSpPr>
        <p:spPr>
          <a:xfrm>
            <a:off x="5264150" y="825500"/>
            <a:ext cx="3613150" cy="560552"/>
          </a:xfrm>
          <a:prstGeom prst="wedgeRectCallout">
            <a:avLst>
              <a:gd name="adj1" fmla="val -147371"/>
              <a:gd name="adj2" fmla="val 48906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AI systems should treat all people fairly</a:t>
            </a:r>
          </a:p>
        </p:txBody>
      </p:sp>
      <p:sp>
        <p:nvSpPr>
          <p:cNvPr id="11" name="Speech Bubble: Rectangle 10">
            <a:extLst>
              <a:ext uri="{FF2B5EF4-FFF2-40B4-BE49-F238E27FC236}">
                <a16:creationId xmlns:a16="http://schemas.microsoft.com/office/drawing/2014/main" id="{26DC6A7F-2E25-4D28-8942-5E13C0AF790F}"/>
              </a:ext>
            </a:extLst>
          </p:cNvPr>
          <p:cNvSpPr/>
          <p:nvPr/>
        </p:nvSpPr>
        <p:spPr>
          <a:xfrm>
            <a:off x="5264150" y="1511300"/>
            <a:ext cx="3613150" cy="560552"/>
          </a:xfrm>
          <a:prstGeom prst="wedgeRectCallout">
            <a:avLst>
              <a:gd name="adj1" fmla="val -112397"/>
              <a:gd name="adj2" fmla="val -31524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AI systems should perform reliably and safely</a:t>
            </a:r>
          </a:p>
        </p:txBody>
      </p:sp>
      <p:sp>
        <p:nvSpPr>
          <p:cNvPr id="12" name="Speech Bubble: Rectangle 11">
            <a:extLst>
              <a:ext uri="{FF2B5EF4-FFF2-40B4-BE49-F238E27FC236}">
                <a16:creationId xmlns:a16="http://schemas.microsoft.com/office/drawing/2014/main" id="{110428C2-11F7-4093-8EEF-135913DBD4F5}"/>
              </a:ext>
            </a:extLst>
          </p:cNvPr>
          <p:cNvSpPr/>
          <p:nvPr/>
        </p:nvSpPr>
        <p:spPr>
          <a:xfrm>
            <a:off x="5264150" y="2197100"/>
            <a:ext cx="3613150" cy="560552"/>
          </a:xfrm>
          <a:prstGeom prst="wedgeRectCallout">
            <a:avLst>
              <a:gd name="adj1" fmla="val -73909"/>
              <a:gd name="adj2" fmla="val -85899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AI systems should be secure and respect privacy</a:t>
            </a:r>
          </a:p>
        </p:txBody>
      </p:sp>
      <p:sp>
        <p:nvSpPr>
          <p:cNvPr id="13" name="Speech Bubble: Rectangle 12">
            <a:extLst>
              <a:ext uri="{FF2B5EF4-FFF2-40B4-BE49-F238E27FC236}">
                <a16:creationId xmlns:a16="http://schemas.microsoft.com/office/drawing/2014/main" id="{DD65EF37-7F03-4824-AB61-DF278813A637}"/>
              </a:ext>
            </a:extLst>
          </p:cNvPr>
          <p:cNvSpPr/>
          <p:nvPr/>
        </p:nvSpPr>
        <p:spPr>
          <a:xfrm>
            <a:off x="5264150" y="2882900"/>
            <a:ext cx="3613150" cy="560552"/>
          </a:xfrm>
          <a:prstGeom prst="wedgeRectCallout">
            <a:avLst>
              <a:gd name="adj1" fmla="val -145965"/>
              <a:gd name="adj2" fmla="val -48516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AI systems should empower everyone and engage people</a:t>
            </a:r>
          </a:p>
        </p:txBody>
      </p:sp>
      <p:sp>
        <p:nvSpPr>
          <p:cNvPr id="14" name="Speech Bubble: Rectangle 13">
            <a:extLst>
              <a:ext uri="{FF2B5EF4-FFF2-40B4-BE49-F238E27FC236}">
                <a16:creationId xmlns:a16="http://schemas.microsoft.com/office/drawing/2014/main" id="{70BF173D-FDD7-41EE-98F1-C5173120B2D9}"/>
              </a:ext>
            </a:extLst>
          </p:cNvPr>
          <p:cNvSpPr/>
          <p:nvPr/>
        </p:nvSpPr>
        <p:spPr>
          <a:xfrm>
            <a:off x="5264150" y="3568700"/>
            <a:ext cx="3613150" cy="560552"/>
          </a:xfrm>
          <a:prstGeom prst="wedgeRectCallout">
            <a:avLst>
              <a:gd name="adj1" fmla="val -108004"/>
              <a:gd name="adj2" fmla="val -114219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AI systems should be understandable</a:t>
            </a:r>
          </a:p>
        </p:txBody>
      </p:sp>
      <p:sp>
        <p:nvSpPr>
          <p:cNvPr id="15" name="Speech Bubble: Rectangle 14">
            <a:extLst>
              <a:ext uri="{FF2B5EF4-FFF2-40B4-BE49-F238E27FC236}">
                <a16:creationId xmlns:a16="http://schemas.microsoft.com/office/drawing/2014/main" id="{5ED0554A-1756-4CD5-8639-EA858519562B}"/>
              </a:ext>
            </a:extLst>
          </p:cNvPr>
          <p:cNvSpPr/>
          <p:nvPr/>
        </p:nvSpPr>
        <p:spPr>
          <a:xfrm>
            <a:off x="5264150" y="4254500"/>
            <a:ext cx="3613150" cy="560552"/>
          </a:xfrm>
          <a:prstGeom prst="wedgeRectCallout">
            <a:avLst>
              <a:gd name="adj1" fmla="val -70042"/>
              <a:gd name="adj2" fmla="val -168594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People should be accountable for AI systems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F3F3C7F-5F63-4DF9-9A5A-66FD09C056D3}"/>
              </a:ext>
            </a:extLst>
          </p:cNvPr>
          <p:cNvSpPr/>
          <p:nvPr/>
        </p:nvSpPr>
        <p:spPr>
          <a:xfrm>
            <a:off x="446759" y="4201947"/>
            <a:ext cx="4491282" cy="3810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Examples: https://timw.info/rai</a:t>
            </a:r>
          </a:p>
        </p:txBody>
      </p:sp>
    </p:spTree>
    <p:extLst>
      <p:ext uri="{BB962C8B-B14F-4D97-AF65-F5344CB8AC3E}">
        <p14:creationId xmlns:p14="http://schemas.microsoft.com/office/powerpoint/2010/main" val="35223160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2A1D3595-F2A1-441C-A2BF-E0654842E388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Responsible AI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B4B69B3-269A-4691-AA29-317B499A9A60}"/>
              </a:ext>
            </a:extLst>
          </p:cNvPr>
          <p:cNvSpPr txBox="1"/>
          <p:nvPr/>
        </p:nvSpPr>
        <p:spPr>
          <a:xfrm>
            <a:off x="7149888" y="4892873"/>
            <a:ext cx="22113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https://timw.info/84db2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C4CAA2A-AD94-44B6-B57D-E278123A5D44}"/>
              </a:ext>
            </a:extLst>
          </p:cNvPr>
          <p:cNvGrpSpPr/>
          <p:nvPr/>
        </p:nvGrpSpPr>
        <p:grpSpPr>
          <a:xfrm>
            <a:off x="1405660" y="560553"/>
            <a:ext cx="6348413" cy="4366134"/>
            <a:chOff x="1405660" y="560553"/>
            <a:chExt cx="6348413" cy="4366134"/>
          </a:xfrm>
        </p:grpSpPr>
        <p:pic>
          <p:nvPicPr>
            <p:cNvPr id="1026" name="Picture 2" descr="Values AI needs to respect">
              <a:extLst>
                <a:ext uri="{FF2B5EF4-FFF2-40B4-BE49-F238E27FC236}">
                  <a16:creationId xmlns:a16="http://schemas.microsoft.com/office/drawing/2014/main" id="{5A5BB41B-F28F-482B-8398-6D4801A68EE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05660" y="560553"/>
              <a:ext cx="6348413" cy="43661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2F68054-7D83-4CAC-A0AD-4BF3574985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17961" y="4321042"/>
              <a:ext cx="2961905" cy="523810"/>
            </a:xfrm>
            <a:prstGeom prst="rect">
              <a:avLst/>
            </a:prstGeom>
          </p:spPr>
        </p:pic>
      </p:grp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AED36EF-31AF-4BE3-A15D-AE4229D5A501}"/>
              </a:ext>
            </a:extLst>
          </p:cNvPr>
          <p:cNvSpPr/>
          <p:nvPr/>
        </p:nvSpPr>
        <p:spPr>
          <a:xfrm>
            <a:off x="2500312" y="4515763"/>
            <a:ext cx="4143375" cy="42136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Compliance Manager</a:t>
            </a:r>
          </a:p>
        </p:txBody>
      </p:sp>
    </p:spTree>
    <p:extLst>
      <p:ext uri="{BB962C8B-B14F-4D97-AF65-F5344CB8AC3E}">
        <p14:creationId xmlns:p14="http://schemas.microsoft.com/office/powerpoint/2010/main" val="360978518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1 of 2 Learning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  <a:p>
            <a:r>
              <a:rPr lang="en-US" dirty="0"/>
              <a:t>Describe Artificial Intelligence (AI) Workloads</a:t>
            </a:r>
          </a:p>
          <a:p>
            <a:r>
              <a:rPr lang="en-US" dirty="0"/>
              <a:t>Review Responsible AI</a:t>
            </a:r>
          </a:p>
          <a:p>
            <a:r>
              <a:rPr lang="en-US" dirty="0"/>
              <a:t>Describe Machine Learning</a:t>
            </a:r>
          </a:p>
          <a:p>
            <a:r>
              <a:rPr lang="en-US" dirty="0"/>
              <a:t>Work with Computer Vision Workloads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563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Azure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19677256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2DD14-DCB2-4519-BFE0-80171BB67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(ML)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66AF7D-76B1-4C5C-BB15-35302CEC85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Subset of AI that includes techniques that enable machines to improve at tasks with experience</a:t>
            </a:r>
          </a:p>
          <a:p>
            <a:r>
              <a:rPr lang="en-US" dirty="0"/>
              <a:t>Supervised</a:t>
            </a:r>
          </a:p>
          <a:p>
            <a:pPr lvl="1"/>
            <a:r>
              <a:rPr lang="en-US" dirty="0"/>
              <a:t>Regression: Predicting numeric data</a:t>
            </a:r>
          </a:p>
          <a:p>
            <a:pPr lvl="1"/>
            <a:r>
              <a:rPr lang="en-US" dirty="0"/>
              <a:t>Classification: Organizing non-numeric, discrete data</a:t>
            </a:r>
          </a:p>
          <a:p>
            <a:r>
              <a:rPr lang="en-US" dirty="0"/>
              <a:t>Unsupervised</a:t>
            </a:r>
          </a:p>
          <a:p>
            <a:pPr lvl="1"/>
            <a:r>
              <a:rPr lang="en-US" dirty="0"/>
              <a:t>Clustering</a:t>
            </a:r>
          </a:p>
          <a:p>
            <a:pPr lvl="2"/>
            <a:r>
              <a:rPr lang="en-US" dirty="0"/>
              <a:t>Pattern recognition</a:t>
            </a:r>
          </a:p>
        </p:txBody>
      </p:sp>
    </p:spTree>
    <p:extLst>
      <p:ext uri="{BB962C8B-B14F-4D97-AF65-F5344CB8AC3E}">
        <p14:creationId xmlns:p14="http://schemas.microsoft.com/office/powerpoint/2010/main" val="2801441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2A1D3595-F2A1-441C-A2BF-E0654842E388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ML Model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B4B69B3-269A-4691-AA29-317B499A9A60}"/>
              </a:ext>
            </a:extLst>
          </p:cNvPr>
          <p:cNvSpPr txBox="1"/>
          <p:nvPr/>
        </p:nvSpPr>
        <p:spPr>
          <a:xfrm>
            <a:off x="7149888" y="4892873"/>
            <a:ext cx="22113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https://timw.info/37a04</a:t>
            </a:r>
          </a:p>
        </p:txBody>
      </p:sp>
      <p:pic>
        <p:nvPicPr>
          <p:cNvPr id="3074" name="Picture 2" descr="Image for post">
            <a:extLst>
              <a:ext uri="{FF2B5EF4-FFF2-40B4-BE49-F238E27FC236}">
                <a16:creationId xmlns:a16="http://schemas.microsoft.com/office/drawing/2014/main" id="{3AF76F76-1B2C-4BFD-9FE0-D8396AABB4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2644" y="643604"/>
            <a:ext cx="7276126" cy="409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D0F827B-F4CA-4097-8981-08E64373730E}"/>
              </a:ext>
            </a:extLst>
          </p:cNvPr>
          <p:cNvSpPr/>
          <p:nvPr/>
        </p:nvSpPr>
        <p:spPr>
          <a:xfrm>
            <a:off x="273050" y="927100"/>
            <a:ext cx="2578100" cy="13208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Feature (Descriptive attribute) engineering vs. feature selection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A7853A5-FDDC-4913-A715-31DC14BE1555}"/>
              </a:ext>
            </a:extLst>
          </p:cNvPr>
          <p:cNvSpPr/>
          <p:nvPr/>
        </p:nvSpPr>
        <p:spPr>
          <a:xfrm>
            <a:off x="6286500" y="3655346"/>
            <a:ext cx="2311400" cy="84455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Label: What you're trying to forecast</a:t>
            </a:r>
          </a:p>
        </p:txBody>
      </p:sp>
    </p:spTree>
    <p:extLst>
      <p:ext uri="{BB962C8B-B14F-4D97-AF65-F5344CB8AC3E}">
        <p14:creationId xmlns:p14="http://schemas.microsoft.com/office/powerpoint/2010/main" val="2419818290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6228785" y="4759051"/>
            <a:ext cx="2915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https://timw.info/de625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2A1D3595-F2A1-441C-A2BF-E0654842E388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Azure Machine Learning Service</a:t>
            </a:r>
          </a:p>
        </p:txBody>
      </p:sp>
      <p:pic>
        <p:nvPicPr>
          <p:cNvPr id="1026" name="Picture 2" descr="azureml">
            <a:extLst>
              <a:ext uri="{FF2B5EF4-FFF2-40B4-BE49-F238E27FC236}">
                <a16:creationId xmlns:a16="http://schemas.microsoft.com/office/drawing/2014/main" id="{849C15BB-CFDE-449A-96E3-BD2097A25C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42975"/>
            <a:ext cx="9144000" cy="325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8297611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7149888" y="4835723"/>
            <a:ext cx="22113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https://timw.info/772f8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06FA230-777F-4362-90D5-5631AC3CC900}"/>
              </a:ext>
            </a:extLst>
          </p:cNvPr>
          <p:cNvGrpSpPr/>
          <p:nvPr/>
        </p:nvGrpSpPr>
        <p:grpSpPr>
          <a:xfrm>
            <a:off x="199542" y="223263"/>
            <a:ext cx="8446376" cy="4378233"/>
            <a:chOff x="805778" y="958877"/>
            <a:chExt cx="7291499" cy="3517624"/>
          </a:xfrm>
        </p:grpSpPr>
        <p:pic>
          <p:nvPicPr>
            <p:cNvPr id="16386" name="Picture 2">
              <a:extLst>
                <a:ext uri="{FF2B5EF4-FFF2-40B4-BE49-F238E27FC236}">
                  <a16:creationId xmlns:a16="http://schemas.microsoft.com/office/drawing/2014/main" id="{FA4FD6CB-9F39-4C22-ADCE-7224C61F66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2456" y="1099787"/>
              <a:ext cx="7034821" cy="33767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BAE1663-E388-4AF5-A7E1-ED4646736A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5778" y="958877"/>
              <a:ext cx="7209524" cy="702775"/>
            </a:xfrm>
            <a:prstGeom prst="rect">
              <a:avLst/>
            </a:prstGeom>
          </p:spPr>
        </p:pic>
      </p:grpSp>
      <p:sp>
        <p:nvSpPr>
          <p:cNvPr id="5" name="Title 3">
            <a:extLst>
              <a:ext uri="{FF2B5EF4-FFF2-40B4-BE49-F238E27FC236}">
                <a16:creationId xmlns:a16="http://schemas.microsoft.com/office/drawing/2014/main" id="{2A1D3595-F2A1-441C-A2BF-E0654842E388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Blob Storage and Data Lake Storage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16EDA5C9-71F2-43A4-9E9B-F7F20E02A441}"/>
              </a:ext>
            </a:extLst>
          </p:cNvPr>
          <p:cNvSpPr/>
          <p:nvPr/>
        </p:nvSpPr>
        <p:spPr>
          <a:xfrm>
            <a:off x="805778" y="4555013"/>
            <a:ext cx="3431458" cy="443735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CSV, JSON</a:t>
            </a:r>
          </a:p>
        </p:txBody>
      </p:sp>
    </p:spTree>
    <p:extLst>
      <p:ext uri="{BB962C8B-B14F-4D97-AF65-F5344CB8AC3E}">
        <p14:creationId xmlns:p14="http://schemas.microsoft.com/office/powerpoint/2010/main" val="3324829498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7149888" y="4835723"/>
            <a:ext cx="22113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https://timw.info/a1df2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2A1D3595-F2A1-441C-A2BF-E0654842E388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Azure ML Dataset &amp; Datastore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472337CA-E582-41AC-8C92-10BC026DDC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49375"/>
            <a:ext cx="9144000" cy="2444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A82A7706-59E8-4FF6-8F52-97203E7980A8}"/>
              </a:ext>
            </a:extLst>
          </p:cNvPr>
          <p:cNvSpPr/>
          <p:nvPr/>
        </p:nvSpPr>
        <p:spPr>
          <a:xfrm>
            <a:off x="1162050" y="3927772"/>
            <a:ext cx="2914650" cy="717550"/>
          </a:xfrm>
          <a:prstGeom prst="wedgeRoundRectCallout">
            <a:avLst>
              <a:gd name="adj1" fmla="val 25790"/>
              <a:gd name="adj2" fmla="val -129535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 reference to your dataset in Azure storage</a:t>
            </a:r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7B9FCB0D-4A25-4498-8AD8-84D70FAB91BC}"/>
              </a:ext>
            </a:extLst>
          </p:cNvPr>
          <p:cNvSpPr/>
          <p:nvPr/>
        </p:nvSpPr>
        <p:spPr>
          <a:xfrm>
            <a:off x="4235238" y="3956149"/>
            <a:ext cx="2914650" cy="717550"/>
          </a:xfrm>
          <a:prstGeom prst="wedgeRoundRectCallout">
            <a:avLst>
              <a:gd name="adj1" fmla="val 36465"/>
              <a:gd name="adj2" fmla="val -138385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Authenticated context</a:t>
            </a:r>
          </a:p>
        </p:txBody>
      </p:sp>
    </p:spTree>
    <p:extLst>
      <p:ext uri="{BB962C8B-B14F-4D97-AF65-F5344CB8AC3E}">
        <p14:creationId xmlns:p14="http://schemas.microsoft.com/office/powerpoint/2010/main" val="145326079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7149888" y="4835723"/>
            <a:ext cx="22113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https://timw.info/5a306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2A1D3595-F2A1-441C-A2BF-E0654842E388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Azure ML Dataset &amp; Datastore</a:t>
            </a:r>
          </a:p>
        </p:txBody>
      </p:sp>
      <p:sp>
        <p:nvSpPr>
          <p:cNvPr id="2" name="AutoShape 2" descr="Diagram shows the Azure Storage Service which flows into a datastore, which flows into a dataset. The dataset flows into model training, which flows into data drift, which flows back to dataset.">
            <a:extLst>
              <a:ext uri="{FF2B5EF4-FFF2-40B4-BE49-F238E27FC236}">
                <a16:creationId xmlns:a16="http://schemas.microsoft.com/office/drawing/2014/main" id="{B8011314-2E9E-4BAC-9BE6-344325CEB01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C4366991-917D-48F9-B5D6-314DB1A9CA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4752" y="685837"/>
            <a:ext cx="6949695" cy="4036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018315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7152239" y="4832650"/>
            <a:ext cx="29152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https://timw.info/d572e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2A1D3595-F2A1-441C-A2BF-E0654842E388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Azure ML Pipeline</a:t>
            </a:r>
          </a:p>
        </p:txBody>
      </p:sp>
      <p:pic>
        <p:nvPicPr>
          <p:cNvPr id="2050" name="Picture 2" descr="MLLifecycle">
            <a:extLst>
              <a:ext uri="{FF2B5EF4-FFF2-40B4-BE49-F238E27FC236}">
                <a16:creationId xmlns:a16="http://schemas.microsoft.com/office/drawing/2014/main" id="{53BFE0F5-8DA4-4D3E-99F6-FAF18AEDFE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551" y="1015780"/>
            <a:ext cx="8796898" cy="3320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855088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7149888" y="4835723"/>
            <a:ext cx="22113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https://timw.info/cc6b1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2A1D3595-F2A1-441C-A2BF-E0654842E388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HTTP Methods</a:t>
            </a:r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B13C2CD9-4CD5-4571-87DC-BFB1301755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494" y="918939"/>
            <a:ext cx="8645011" cy="3558398"/>
          </a:xfrm>
          <a:prstGeom prst="rect">
            <a:avLst/>
          </a:prstGeom>
          <a:noFill/>
          <a:ln w="12700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6336263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7149888" y="4835723"/>
            <a:ext cx="22113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https://timw.info/a850d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2A1D3595-F2A1-441C-A2BF-E0654842E388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How a REST API Works</a:t>
            </a:r>
          </a:p>
        </p:txBody>
      </p:sp>
      <p:pic>
        <p:nvPicPr>
          <p:cNvPr id="6146" name="Picture 2" descr="How does REST API work?">
            <a:extLst>
              <a:ext uri="{FF2B5EF4-FFF2-40B4-BE49-F238E27FC236}">
                <a16:creationId xmlns:a16="http://schemas.microsoft.com/office/drawing/2014/main" id="{D530515A-4AAC-43BC-86B0-E10CC9039E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31838"/>
            <a:ext cx="9144000" cy="3679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D75AB2EA-8F7D-41BD-90F8-76928BE1BA90}"/>
              </a:ext>
            </a:extLst>
          </p:cNvPr>
          <p:cNvSpPr/>
          <p:nvPr/>
        </p:nvSpPr>
        <p:spPr>
          <a:xfrm>
            <a:off x="3070724" y="4317955"/>
            <a:ext cx="3005847" cy="62726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CRUD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093536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2 of 2 Learning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Work with Natural Language Processing (NLP) Workloads</a:t>
            </a:r>
          </a:p>
          <a:p>
            <a:r>
              <a:rPr lang="en-US" dirty="0"/>
              <a:t>Work with Conversational AI Workloads</a:t>
            </a:r>
          </a:p>
          <a:p>
            <a:r>
              <a:rPr lang="en-US" dirty="0"/>
              <a:t>Develop an AI-900 Exam Strategy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266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7010059" y="4853656"/>
            <a:ext cx="21339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https://timw.info/d7a91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50C9DAC-621B-43BB-AA3A-D723F88E8009}"/>
              </a:ext>
            </a:extLst>
          </p:cNvPr>
          <p:cNvGrpSpPr/>
          <p:nvPr/>
        </p:nvGrpSpPr>
        <p:grpSpPr>
          <a:xfrm>
            <a:off x="206452" y="1"/>
            <a:ext cx="8731096" cy="4662534"/>
            <a:chOff x="524519" y="569894"/>
            <a:chExt cx="8094962" cy="4154506"/>
          </a:xfrm>
        </p:grpSpPr>
        <p:pic>
          <p:nvPicPr>
            <p:cNvPr id="7170" name="Picture 2" descr="Image for post">
              <a:extLst>
                <a:ext uri="{FF2B5EF4-FFF2-40B4-BE49-F238E27FC236}">
                  <a16:creationId xmlns:a16="http://schemas.microsoft.com/office/drawing/2014/main" id="{56FA79FD-E688-4799-AABD-A391508061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0253" y="569894"/>
              <a:ext cx="8079228" cy="41545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6819EA1B-D80F-4551-B0AF-C0E202B625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4519" y="569894"/>
              <a:ext cx="5378340" cy="630261"/>
            </a:xfrm>
            <a:prstGeom prst="rect">
              <a:avLst/>
            </a:prstGeom>
          </p:spPr>
        </p:pic>
      </p:grpSp>
      <p:sp>
        <p:nvSpPr>
          <p:cNvPr id="5" name="Title 3">
            <a:extLst>
              <a:ext uri="{FF2B5EF4-FFF2-40B4-BE49-F238E27FC236}">
                <a16:creationId xmlns:a16="http://schemas.microsoft.com/office/drawing/2014/main" id="{2A1D3595-F2A1-441C-A2BF-E0654842E388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How a REST API Works</a:t>
            </a:r>
          </a:p>
        </p:txBody>
      </p:sp>
    </p:spTree>
    <p:extLst>
      <p:ext uri="{BB962C8B-B14F-4D97-AF65-F5344CB8AC3E}">
        <p14:creationId xmlns:p14="http://schemas.microsoft.com/office/powerpoint/2010/main" val="1151194646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9957CDB-7087-484A-997F-83116EA04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Automated ML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8DD797-50F3-4575-90DD-328B1B398B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Build ML models in a much more efficient manner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634F1A-3389-4C98-A52A-0E25702784EF}"/>
              </a:ext>
            </a:extLst>
          </p:cNvPr>
          <p:cNvSpPr txBox="1"/>
          <p:nvPr/>
        </p:nvSpPr>
        <p:spPr>
          <a:xfrm>
            <a:off x="7010059" y="4745682"/>
            <a:ext cx="21339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https://timw.info/aai3</a:t>
            </a:r>
          </a:p>
        </p:txBody>
      </p:sp>
      <p:pic>
        <p:nvPicPr>
          <p:cNvPr id="3074" name="Picture 2" descr="Automated Machine learning">
            <a:extLst>
              <a:ext uri="{FF2B5EF4-FFF2-40B4-BE49-F238E27FC236}">
                <a16:creationId xmlns:a16="http://schemas.microsoft.com/office/drawing/2014/main" id="{8741FF5D-1983-4C8B-A94C-EB8FA97F03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4912" y="1352550"/>
            <a:ext cx="6734175" cy="278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872811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9957CDB-7087-484A-997F-83116EA04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Validating </a:t>
            </a:r>
            <a:r>
              <a:rPr lang="en-US" dirty="0" err="1"/>
              <a:t>AutoML</a:t>
            </a:r>
            <a:r>
              <a:rPr lang="en-US" dirty="0"/>
              <a:t> Models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8DD797-50F3-4575-90DD-328B1B398B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Confusion matrix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634F1A-3389-4C98-A52A-0E25702784EF}"/>
              </a:ext>
            </a:extLst>
          </p:cNvPr>
          <p:cNvSpPr txBox="1"/>
          <p:nvPr/>
        </p:nvSpPr>
        <p:spPr>
          <a:xfrm>
            <a:off x="6920120" y="4717329"/>
            <a:ext cx="21339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https://timw.info/26d20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3C0ABBF-F63D-4769-9CF1-6A8F91CFF9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8350" y="1197808"/>
            <a:ext cx="5395509" cy="3163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55307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9957CDB-7087-484A-997F-83116EA04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Validating </a:t>
            </a:r>
            <a:r>
              <a:rPr lang="en-US" dirty="0" err="1"/>
              <a:t>AutoML</a:t>
            </a:r>
            <a:r>
              <a:rPr lang="en-US" dirty="0"/>
              <a:t> Models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8DD797-50F3-4575-90DD-328B1B398B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Confusion matrix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634F1A-3389-4C98-A52A-0E25702784EF}"/>
              </a:ext>
            </a:extLst>
          </p:cNvPr>
          <p:cNvSpPr txBox="1"/>
          <p:nvPr/>
        </p:nvSpPr>
        <p:spPr>
          <a:xfrm>
            <a:off x="6920120" y="4717329"/>
            <a:ext cx="21339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https://timw.info/26d20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FF94B5-3215-4369-8366-FB52DFAEF4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8493" y="1222585"/>
            <a:ext cx="4368431" cy="3494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03430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Computer Vision</a:t>
            </a:r>
          </a:p>
        </p:txBody>
      </p:sp>
    </p:spTree>
    <p:extLst>
      <p:ext uri="{BB962C8B-B14F-4D97-AF65-F5344CB8AC3E}">
        <p14:creationId xmlns:p14="http://schemas.microsoft.com/office/powerpoint/2010/main" val="429098469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Exam AI-900 Strategy</a:t>
            </a:r>
          </a:p>
        </p:txBody>
      </p:sp>
    </p:spTree>
    <p:extLst>
      <p:ext uri="{BB962C8B-B14F-4D97-AF65-F5344CB8AC3E}">
        <p14:creationId xmlns:p14="http://schemas.microsoft.com/office/powerpoint/2010/main" val="79018438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61120-E34F-4545-B208-F7C8AD694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Isosceles Triangle 2">
            <a:extLst>
              <a:ext uri="{FF2B5EF4-FFF2-40B4-BE49-F238E27FC236}">
                <a16:creationId xmlns:a16="http://schemas.microsoft.com/office/drawing/2014/main" id="{63995069-69E5-4381-9671-C69866B93FC4}"/>
              </a:ext>
            </a:extLst>
          </p:cNvPr>
          <p:cNvSpPr/>
          <p:nvPr/>
        </p:nvSpPr>
        <p:spPr>
          <a:xfrm>
            <a:off x="2487120" y="1089189"/>
            <a:ext cx="4169760" cy="3122052"/>
          </a:xfrm>
          <a:prstGeom prst="triangl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450"/>
              </a:spcBef>
            </a:pPr>
            <a:r>
              <a:rPr lang="en-US" dirty="0">
                <a:solidFill>
                  <a:schemeClr val="bg1"/>
                </a:solidFill>
              </a:rPr>
              <a:t>Interdependence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6A2048-FB70-46D4-A516-B738655F7FD6}"/>
              </a:ext>
            </a:extLst>
          </p:cNvPr>
          <p:cNvSpPr txBox="1"/>
          <p:nvPr/>
        </p:nvSpPr>
        <p:spPr>
          <a:xfrm>
            <a:off x="1905814" y="2119301"/>
            <a:ext cx="196833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1500" dirty="0"/>
              <a:t>Content knowledge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E7D8EA-D531-43B6-821A-549B9677E818}"/>
              </a:ext>
            </a:extLst>
          </p:cNvPr>
          <p:cNvSpPr txBox="1"/>
          <p:nvPr/>
        </p:nvSpPr>
        <p:spPr>
          <a:xfrm>
            <a:off x="5269853" y="2119301"/>
            <a:ext cx="196833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1500" dirty="0"/>
              <a:t>Practical application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9C4BAF-D29C-41B7-A22E-C1DCBB043612}"/>
              </a:ext>
            </a:extLst>
          </p:cNvPr>
          <p:cNvSpPr txBox="1"/>
          <p:nvPr/>
        </p:nvSpPr>
        <p:spPr>
          <a:xfrm>
            <a:off x="3248347" y="4241949"/>
            <a:ext cx="264730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1500" dirty="0"/>
              <a:t>Test-taking skills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C30ADE8-5344-4383-B36B-B9458A149C4F}"/>
              </a:ext>
            </a:extLst>
          </p:cNvPr>
          <p:cNvSpPr/>
          <p:nvPr/>
        </p:nvSpPr>
        <p:spPr>
          <a:xfrm>
            <a:off x="-1" y="196815"/>
            <a:ext cx="905021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Tim's Certification Study Pyramid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71765025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Item Types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59430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Single Answer Multiple Choice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AA3770-EB44-4AE8-97EC-70188EC1C8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2132" y="759846"/>
            <a:ext cx="6424120" cy="4297183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867377322"/>
      </p:ext>
    </p:extLst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Multiple Answer Multiple Choice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202EFF-4161-4F93-84DF-99558898F7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812" y="743892"/>
            <a:ext cx="7856376" cy="4126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883991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Materials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1880932-C79B-4E37-86AD-089232300598}"/>
              </a:ext>
            </a:extLst>
          </p:cNvPr>
          <p:cNvSpPr/>
          <p:nvPr/>
        </p:nvSpPr>
        <p:spPr>
          <a:xfrm>
            <a:off x="1241536" y="2034283"/>
            <a:ext cx="6651398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timw.info/ai900</a:t>
            </a:r>
          </a:p>
        </p:txBody>
      </p:sp>
    </p:spTree>
    <p:extLst>
      <p:ext uri="{BB962C8B-B14F-4D97-AF65-F5344CB8AC3E}">
        <p14:creationId xmlns:p14="http://schemas.microsoft.com/office/powerpoint/2010/main" val="616345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Repeated Scenario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573DAA-F6FA-4B5E-82D6-90FA5BE20CDB}"/>
              </a:ext>
            </a:extLst>
          </p:cNvPr>
          <p:cNvSpPr txBox="1"/>
          <p:nvPr/>
        </p:nvSpPr>
        <p:spPr>
          <a:xfrm>
            <a:off x="1168854" y="1202871"/>
            <a:ext cx="680629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You need to move an Azure VM to another hardware host.</a:t>
            </a:r>
          </a:p>
          <a:p>
            <a:endParaRPr lang="en-US" sz="2400" dirty="0"/>
          </a:p>
          <a:p>
            <a:r>
              <a:rPr lang="en-US" sz="2400" dirty="0"/>
              <a:t>Solution: You redeploy the VM.</a:t>
            </a:r>
          </a:p>
          <a:p>
            <a:endParaRPr lang="en-US" sz="2400" dirty="0"/>
          </a:p>
          <a:p>
            <a:r>
              <a:rPr lang="en-US" sz="2400" dirty="0"/>
              <a:t>Does this solution meet the goal?</a:t>
            </a:r>
          </a:p>
          <a:p>
            <a:endParaRPr lang="en-US" sz="2400" dirty="0"/>
          </a:p>
          <a:p>
            <a:pPr marL="257175" indent="-257175">
              <a:buAutoNum type="alphaLcPeriod"/>
            </a:pPr>
            <a:r>
              <a:rPr lang="en-US" sz="2400" dirty="0"/>
              <a:t>Yes</a:t>
            </a:r>
          </a:p>
          <a:p>
            <a:pPr marL="257175" indent="-257175">
              <a:buAutoNum type="alphaLcPeriod"/>
            </a:pPr>
            <a:r>
              <a:rPr lang="en-US" sz="2400" dirty="0"/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4176055775"/>
      </p:ext>
    </p:extLst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Repeated Scenario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573DAA-F6FA-4B5E-82D6-90FA5BE20CDB}"/>
              </a:ext>
            </a:extLst>
          </p:cNvPr>
          <p:cNvSpPr txBox="1"/>
          <p:nvPr/>
        </p:nvSpPr>
        <p:spPr>
          <a:xfrm>
            <a:off x="1168854" y="1202871"/>
            <a:ext cx="680629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You need to move an Azure VM to another hardware host.</a:t>
            </a:r>
          </a:p>
          <a:p>
            <a:endParaRPr lang="en-US" sz="2400" dirty="0"/>
          </a:p>
          <a:p>
            <a:r>
              <a:rPr lang="en-US" sz="2400" dirty="0"/>
              <a:t>Solution: You enable boot diagnostics.</a:t>
            </a:r>
          </a:p>
          <a:p>
            <a:endParaRPr lang="en-US" sz="2400" dirty="0"/>
          </a:p>
          <a:p>
            <a:r>
              <a:rPr lang="en-US" sz="2400" dirty="0"/>
              <a:t>Does this solution meet the goal?</a:t>
            </a:r>
          </a:p>
          <a:p>
            <a:endParaRPr lang="en-US" sz="2400" dirty="0"/>
          </a:p>
          <a:p>
            <a:pPr marL="257175" indent="-257175">
              <a:buAutoNum type="alphaLcPeriod"/>
            </a:pPr>
            <a:r>
              <a:rPr lang="en-US" sz="2400" dirty="0"/>
              <a:t>Yes</a:t>
            </a:r>
          </a:p>
          <a:p>
            <a:pPr marL="257175" indent="-257175">
              <a:buAutoNum type="alphaLcPeriod"/>
            </a:pPr>
            <a:r>
              <a:rPr lang="en-US" sz="2400" dirty="0"/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2855699844"/>
      </p:ext>
    </p:extLst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Select and Place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28D004-432C-40C0-887C-A1DE6448E1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153" y="1049629"/>
            <a:ext cx="7305694" cy="3840956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321808469"/>
      </p:ext>
    </p:extLst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Build List and Reorder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995FA9-9F69-4229-AE53-7CD8B7833A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6632" y="1028701"/>
            <a:ext cx="5930736" cy="3967151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517133926"/>
      </p:ext>
    </p:extLst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Active Screen/Fill in the Blank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258319-C6AA-4A20-B2B6-58F13105B0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6023" y="1030559"/>
            <a:ext cx="6631954" cy="3839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633059"/>
      </p:ext>
    </p:extLst>
  </p:cSld>
  <p:clrMapOvr>
    <a:masterClrMapping/>
  </p:clrMapOvr>
  <p:transition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Case Study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1C76BE-3D56-4014-BF60-49E5DDBA26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825" y="1065745"/>
            <a:ext cx="7372350" cy="3824840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736637923"/>
      </p:ext>
    </p:extLst>
  </p:cSld>
  <p:clrMapOvr>
    <a:masterClrMapping/>
  </p:clrMapOvr>
  <p:transition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Performance-Based Lab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4081387-89A1-459B-9135-9371751A0523}"/>
              </a:ext>
            </a:extLst>
          </p:cNvPr>
          <p:cNvGrpSpPr/>
          <p:nvPr/>
        </p:nvGrpSpPr>
        <p:grpSpPr>
          <a:xfrm>
            <a:off x="1013962" y="716085"/>
            <a:ext cx="6738900" cy="4268806"/>
            <a:chOff x="1013962" y="716085"/>
            <a:chExt cx="6738900" cy="426880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4AEB5F4-7D42-4847-AAA1-08F572F1B4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13962" y="716085"/>
              <a:ext cx="6738900" cy="4268806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63C9B6A-CEA0-413C-A8BC-FD3A982FE108}"/>
                </a:ext>
              </a:extLst>
            </p:cNvPr>
            <p:cNvSpPr/>
            <p:nvPr/>
          </p:nvSpPr>
          <p:spPr>
            <a:xfrm>
              <a:off x="4450813" y="2387084"/>
              <a:ext cx="24237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 </a:t>
              </a:r>
              <a:endParaRPr lang="en-US" dirty="0"/>
            </a:p>
          </p:txBody>
        </p:sp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A2CB6128-837D-4524-8C8F-4E6F39F1DD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42682" y="894156"/>
              <a:ext cx="1917099" cy="405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7F5B4D4E-2FEF-456E-9FB8-DD6E9C1218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67011" y="4197905"/>
              <a:ext cx="1713634" cy="734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77005414-D9D3-46B0-83DD-D2DACD513E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6903" y="855920"/>
              <a:ext cx="4232825" cy="34316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8165667-E994-4DA5-93D4-DA1E34AD631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45131" y="4282383"/>
              <a:ext cx="4297551" cy="409524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A79997B-60E7-4713-82FF-C54A8D45E7C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259781" y="1021917"/>
              <a:ext cx="470961" cy="3265662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863BDFD-A23F-4F2F-A7D5-B6DEE094EDD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259781" y="4197905"/>
              <a:ext cx="469327" cy="7499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35305023"/>
      </p:ext>
    </p:extLst>
  </p:cSld>
  <p:clrMapOvr>
    <a:masterClrMapping/>
  </p:clrMapOvr>
  <p:transition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Microsoft Online Testing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538689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Tim's Online Testing Video (YouTube)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1880932-C79B-4E37-86AD-089232300598}"/>
              </a:ext>
            </a:extLst>
          </p:cNvPr>
          <p:cNvSpPr/>
          <p:nvPr/>
        </p:nvSpPr>
        <p:spPr>
          <a:xfrm>
            <a:off x="1241536" y="2034283"/>
            <a:ext cx="6651398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timw.info/online</a:t>
            </a:r>
          </a:p>
        </p:txBody>
      </p:sp>
    </p:spTree>
    <p:extLst>
      <p:ext uri="{BB962C8B-B14F-4D97-AF65-F5344CB8AC3E}">
        <p14:creationId xmlns:p14="http://schemas.microsoft.com/office/powerpoint/2010/main" val="3957419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5DDC46-6BCF-426A-ADB9-78D6146896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565" y="1144455"/>
            <a:ext cx="7750869" cy="3171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4381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Expectations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is a "crash course"</a:t>
            </a:r>
          </a:p>
          <a:p>
            <a:pPr lvl="1"/>
            <a:r>
              <a:rPr lang="en-US" dirty="0"/>
              <a:t>Plan to review these materials more than once</a:t>
            </a:r>
          </a:p>
          <a:p>
            <a:pPr lvl="1"/>
            <a:r>
              <a:rPr lang="en-US" dirty="0"/>
              <a:t>Five-minute break at midpoint</a:t>
            </a:r>
          </a:p>
          <a:p>
            <a:r>
              <a:rPr lang="en-US" dirty="0"/>
              <a:t>Please ask/answer questions and provide feedback in the Q/A panel, not the group chat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6473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A7B783-EA01-4218-89C3-B85806531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8438" y="657872"/>
            <a:ext cx="3942857" cy="42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75263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5F4526-F934-4ACA-BD68-2B22C2BF8F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5520" y="672932"/>
            <a:ext cx="4632960" cy="4302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9278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D1A932-A4A6-463B-A049-A4DE2A329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158" y="1124969"/>
            <a:ext cx="6401684" cy="2893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03264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D2C2E7-A646-467B-A8F2-FA0D3528C5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401" y="1067728"/>
            <a:ext cx="6241198" cy="320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17427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DD48C2-927E-4E87-AEA1-69D5256F48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057" y="1078499"/>
            <a:ext cx="7151886" cy="2986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74181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6700B5-408B-4549-B451-CDE39828D9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710" y="790593"/>
            <a:ext cx="5930579" cy="3819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45945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4509" y="1669236"/>
            <a:ext cx="6659452" cy="2578256"/>
          </a:xfrm>
        </p:spPr>
        <p:txBody>
          <a:bodyPr/>
          <a:lstStyle/>
          <a:p>
            <a:r>
              <a:rPr lang="en-US" dirty="0"/>
              <a:t>Course materials: </a:t>
            </a:r>
            <a:r>
              <a:rPr lang="en-US" b="1" dirty="0">
                <a:solidFill>
                  <a:srgbClr val="0070C0"/>
                </a:solidFill>
              </a:rPr>
              <a:t>timw.info/ai900</a:t>
            </a:r>
          </a:p>
          <a:p>
            <a:r>
              <a:rPr lang="en-US" dirty="0"/>
              <a:t>Twitter: </a:t>
            </a:r>
            <a:r>
              <a:rPr lang="en-US" b="1" dirty="0">
                <a:solidFill>
                  <a:srgbClr val="0070C0"/>
                </a:solidFill>
              </a:rPr>
              <a:t>@TechTrainerTim</a:t>
            </a:r>
          </a:p>
          <a:p>
            <a:r>
              <a:rPr lang="en-US" dirty="0"/>
              <a:t>Courses: </a:t>
            </a:r>
            <a:r>
              <a:rPr lang="en-US" b="1" dirty="0">
                <a:solidFill>
                  <a:srgbClr val="0070C0"/>
                </a:solidFill>
              </a:rPr>
              <a:t>timw.info/</a:t>
            </a:r>
            <a:r>
              <a:rPr lang="en-US" b="1" dirty="0" err="1">
                <a:solidFill>
                  <a:srgbClr val="0070C0"/>
                </a:solidFill>
              </a:rPr>
              <a:t>ps</a:t>
            </a:r>
            <a:endParaRPr lang="en-US" b="1" dirty="0">
              <a:solidFill>
                <a:srgbClr val="0070C0"/>
              </a:solidFill>
            </a:endParaRPr>
          </a:p>
          <a:p>
            <a:r>
              <a:rPr lang="en-US" dirty="0"/>
              <a:t>Web: </a:t>
            </a:r>
            <a:r>
              <a:rPr lang="en-US" b="1" dirty="0">
                <a:solidFill>
                  <a:srgbClr val="0070C0"/>
                </a:solidFill>
              </a:rPr>
              <a:t>TechTrainerTim.com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120EB8-2454-4A4A-B1B6-69A9EBF8FE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020" y="1397163"/>
            <a:ext cx="2926779" cy="224966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C69A05A7-765E-42E7-94C5-5639227063F9}"/>
              </a:ext>
            </a:extLst>
          </p:cNvPr>
          <p:cNvGrpSpPr/>
          <p:nvPr/>
        </p:nvGrpSpPr>
        <p:grpSpPr>
          <a:xfrm>
            <a:off x="8020467" y="1474232"/>
            <a:ext cx="558174" cy="1502880"/>
            <a:chOff x="8020467" y="1370011"/>
            <a:chExt cx="558174" cy="1502880"/>
          </a:xfrm>
        </p:grpSpPr>
        <p:pic>
          <p:nvPicPr>
            <p:cNvPr id="7" name="Picture 2" descr="Image result for microsoft mvp logo">
              <a:extLst>
                <a:ext uri="{FF2B5EF4-FFF2-40B4-BE49-F238E27FC236}">
                  <a16:creationId xmlns:a16="http://schemas.microsoft.com/office/drawing/2014/main" id="{7604C25E-AB6D-4507-871F-9ECA8C8772B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42856" y="1370011"/>
              <a:ext cx="513397" cy="8556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93C647B-CCC8-4F61-8727-20D996B5080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020467" y="2314717"/>
              <a:ext cx="558174" cy="5581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9530750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Azure Cognitive Services</a:t>
            </a:r>
          </a:p>
        </p:txBody>
      </p:sp>
    </p:spTree>
    <p:extLst>
      <p:ext uri="{BB962C8B-B14F-4D97-AF65-F5344CB8AC3E}">
        <p14:creationId xmlns:p14="http://schemas.microsoft.com/office/powerpoint/2010/main" val="419546187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Things First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6228785" y="4759051"/>
            <a:ext cx="2915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https://timw.info/89e3b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D8E7D41-0BB5-4FA1-B479-7FDAD2933112}"/>
              </a:ext>
            </a:extLst>
          </p:cNvPr>
          <p:cNvSpPr txBox="1"/>
          <p:nvPr/>
        </p:nvSpPr>
        <p:spPr>
          <a:xfrm>
            <a:off x="109467" y="943947"/>
            <a:ext cx="2678889" cy="16466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Cognitive Services multi-service account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Azure Functions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A664599-73C5-42ED-BF0E-7314465751BD}"/>
              </a:ext>
            </a:extLst>
          </p:cNvPr>
          <p:cNvGrpSpPr/>
          <p:nvPr/>
        </p:nvGrpSpPr>
        <p:grpSpPr>
          <a:xfrm>
            <a:off x="2664178" y="863774"/>
            <a:ext cx="6279444" cy="3592055"/>
            <a:chOff x="2664178" y="863774"/>
            <a:chExt cx="6279444" cy="3592055"/>
          </a:xfrm>
        </p:grpSpPr>
        <p:pic>
          <p:nvPicPr>
            <p:cNvPr id="2050" name="Picture 2" descr="azure functions cognitive services AI">
              <a:extLst>
                <a:ext uri="{FF2B5EF4-FFF2-40B4-BE49-F238E27FC236}">
                  <a16:creationId xmlns:a16="http://schemas.microsoft.com/office/drawing/2014/main" id="{82719F3A-097F-41E0-8CE5-51321F3B30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64178" y="863774"/>
              <a:ext cx="6279444" cy="35920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1F3F96C-90F7-4CEC-A2CE-C6E1DDF291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34578" y="3871198"/>
              <a:ext cx="1689688" cy="5238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90656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Know Cognitive Services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242F30-CDED-4D18-B290-EEC7DAAC18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0754" y="912496"/>
            <a:ext cx="3812450" cy="35240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3222A7E-654D-4ACC-857C-EA943932DD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08" y="912496"/>
            <a:ext cx="4466559" cy="3677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439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Recordings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82D6C8-DD29-4E96-9F01-538A6242E0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310" y="580874"/>
            <a:ext cx="8005380" cy="418877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4CAF6BE-A870-41C3-AD16-38C8B76B3C1B}"/>
              </a:ext>
            </a:extLst>
          </p:cNvPr>
          <p:cNvSpPr/>
          <p:nvPr/>
        </p:nvSpPr>
        <p:spPr>
          <a:xfrm>
            <a:off x="5610225" y="3495675"/>
            <a:ext cx="2743200" cy="1066951"/>
          </a:xfrm>
          <a:prstGeom prst="rect">
            <a:avLst/>
          </a:prstGeom>
          <a:noFill/>
          <a:ln w="571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54457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Know Cognitive Services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ED8F87F-AC9F-4550-B3D7-6F2DA4169D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55" y="1099835"/>
            <a:ext cx="4417145" cy="31199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984CD95-7CBB-4DE0-8A3A-4B53A7DB56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1233" y="1099835"/>
            <a:ext cx="4167912" cy="3511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348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Computer Vision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6228785" y="4759051"/>
            <a:ext cx="2915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https://timw.info/bb965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D8E7D41-0BB5-4FA1-B479-7FDAD2933112}"/>
              </a:ext>
            </a:extLst>
          </p:cNvPr>
          <p:cNvSpPr txBox="1"/>
          <p:nvPr/>
        </p:nvSpPr>
        <p:spPr>
          <a:xfrm>
            <a:off x="109467" y="943947"/>
            <a:ext cx="4470400" cy="3431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Digital Asset Management (DAM) solution for image data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Detect objects and features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Detect corporate brands/logos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Describe an image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Optical character recognition (OCR)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Generate thumbnail</a:t>
            </a:r>
          </a:p>
        </p:txBody>
      </p:sp>
      <p:pic>
        <p:nvPicPr>
          <p:cNvPr id="3" name="Picture 2" descr="Architecture for image classification">
            <a:extLst>
              <a:ext uri="{FF2B5EF4-FFF2-40B4-BE49-F238E27FC236}">
                <a16:creationId xmlns:a16="http://schemas.microsoft.com/office/drawing/2014/main" id="{6FB551E0-BEBD-458C-932F-712D1B1EA7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6888" y="1233045"/>
            <a:ext cx="4507645" cy="2966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7966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6228785" y="4759051"/>
            <a:ext cx="2915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https://timw.info/31118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D8E7D41-0BB5-4FA1-B479-7FDAD2933112}"/>
              </a:ext>
            </a:extLst>
          </p:cNvPr>
          <p:cNvSpPr txBox="1"/>
          <p:nvPr/>
        </p:nvSpPr>
        <p:spPr>
          <a:xfrm>
            <a:off x="109467" y="943947"/>
            <a:ext cx="4470400" cy="3431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Facial recognition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Facial verification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Emotion recognition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Person Group containers: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Person Group (10,000 persons)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Large Person Group (1M persons)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6045720-F924-4777-B921-77D1858251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4290" y="1178983"/>
            <a:ext cx="5013959" cy="2785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3648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Indexer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6228785" y="4759051"/>
            <a:ext cx="2915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https://timw.info/d0b4b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F0DE5C-A771-478D-AFC8-781C0796DFFB}"/>
              </a:ext>
            </a:extLst>
          </p:cNvPr>
          <p:cNvSpPr txBox="1"/>
          <p:nvPr/>
        </p:nvSpPr>
        <p:spPr>
          <a:xfrm>
            <a:off x="109467" y="939627"/>
            <a:ext cx="4470400" cy="38010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Extract meaning from video and audio files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Index faces and spoken words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Great for making content available to vision- or hearing-challenged users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Content moderation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Azure Media Services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Encoding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A49C76C3-2659-46AF-809D-E218445970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2689" y="1027679"/>
            <a:ext cx="4421844" cy="3264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7091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 Moderator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6228785" y="4759051"/>
            <a:ext cx="2915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https://timw.info/7eec2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A6B656-76DA-484F-BE19-977E454532DE}"/>
              </a:ext>
            </a:extLst>
          </p:cNvPr>
          <p:cNvSpPr txBox="1"/>
          <p:nvPr/>
        </p:nvSpPr>
        <p:spPr>
          <a:xfrm>
            <a:off x="109467" y="943947"/>
            <a:ext cx="3954533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Checks text, image, and video content for potentially undesirable content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Profanity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Adult or "racy" content</a:t>
            </a:r>
          </a:p>
        </p:txBody>
      </p:sp>
      <p:pic>
        <p:nvPicPr>
          <p:cNvPr id="5122" name="Picture 2" descr="Content moderation architecture">
            <a:extLst>
              <a:ext uri="{FF2B5EF4-FFF2-40B4-BE49-F238E27FC236}">
                <a16:creationId xmlns:a16="http://schemas.microsoft.com/office/drawing/2014/main" id="{B4C623CD-F8C0-4FAE-BED0-DBDC56BBE0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4793" y="878274"/>
            <a:ext cx="4587984" cy="3563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639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Speech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6228785" y="4759051"/>
            <a:ext cx="2915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https://timw.info/18876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8524D3-65A9-462B-BA5C-2DB18F0FD833}"/>
              </a:ext>
            </a:extLst>
          </p:cNvPr>
          <p:cNvSpPr txBox="1"/>
          <p:nvPr/>
        </p:nvSpPr>
        <p:spPr>
          <a:xfrm>
            <a:off x="109467" y="943947"/>
            <a:ext cx="3514266" cy="25391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Speech-to-text: Transcribe audio from &gt;40 languages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Speaker recognition: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Voice signature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pic>
        <p:nvPicPr>
          <p:cNvPr id="8194" name="Picture 2" descr="Architecture">
            <a:extLst>
              <a:ext uri="{FF2B5EF4-FFF2-40B4-BE49-F238E27FC236}">
                <a16:creationId xmlns:a16="http://schemas.microsoft.com/office/drawing/2014/main" id="{CA35DF49-956F-40E2-813E-B871D5E5B9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2829" y="1115110"/>
            <a:ext cx="5271911" cy="2913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1232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Analytics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6228785" y="4759051"/>
            <a:ext cx="2915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https://timw.info/87290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A6B656-76DA-484F-BE19-977E454532DE}"/>
              </a:ext>
            </a:extLst>
          </p:cNvPr>
          <p:cNvSpPr txBox="1"/>
          <p:nvPr/>
        </p:nvSpPr>
        <p:spPr>
          <a:xfrm>
            <a:off x="109467" y="943947"/>
            <a:ext cx="4470400" cy="3585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Language detection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Sentiment analysis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Entity extraction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People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Places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Organizations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Objects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Translator: 60 languages</a:t>
            </a:r>
          </a:p>
        </p:txBody>
      </p:sp>
      <p:sp>
        <p:nvSpPr>
          <p:cNvPr id="2" name="AutoShape 2" descr="An image describing how to perform sentiment analysis on customer and employee surveys.">
            <a:extLst>
              <a:ext uri="{FF2B5EF4-FFF2-40B4-BE49-F238E27FC236}">
                <a16:creationId xmlns:a16="http://schemas.microsoft.com/office/drawing/2014/main" id="{6BF44FA5-D5F6-42DE-93DC-FA2B058DD0B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4" descr="An image describing how to perform sentiment analysis on customer and employee surveys.">
            <a:extLst>
              <a:ext uri="{FF2B5EF4-FFF2-40B4-BE49-F238E27FC236}">
                <a16:creationId xmlns:a16="http://schemas.microsoft.com/office/drawing/2014/main" id="{849BA47B-6F83-457F-9E8C-BA1191E9D3A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25717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CB2DD9E-BDAD-4CB3-AC0D-C3D48B618B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2675" y="1608396"/>
            <a:ext cx="6130433" cy="1926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304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Cognitive Search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6228785" y="4759051"/>
            <a:ext cx="2915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https://timw.info/c6ab1</a:t>
            </a:r>
          </a:p>
        </p:txBody>
      </p:sp>
      <p:pic>
        <p:nvPicPr>
          <p:cNvPr id="1026" name="Picture 2" descr="Cognitive Search architecture to convert unstructured into structured data">
            <a:extLst>
              <a:ext uri="{FF2B5EF4-FFF2-40B4-BE49-F238E27FC236}">
                <a16:creationId xmlns:a16="http://schemas.microsoft.com/office/drawing/2014/main" id="{B7AF6FA7-0600-409F-9573-847BA872F6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961" y="560553"/>
            <a:ext cx="8450077" cy="4025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962326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Bing Web Search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6228785" y="4759051"/>
            <a:ext cx="2915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https://timw.info/7640a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FE08F3-77D1-46AF-B300-3B6B5BBC6F06}"/>
              </a:ext>
            </a:extLst>
          </p:cNvPr>
          <p:cNvSpPr txBox="1"/>
          <p:nvPr/>
        </p:nvSpPr>
        <p:spPr>
          <a:xfrm>
            <a:off x="109467" y="943947"/>
            <a:ext cx="4470400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Retrieve answers from Bing search engine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Web pages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Images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Videos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News</a:t>
            </a:r>
          </a:p>
        </p:txBody>
      </p:sp>
      <p:pic>
        <p:nvPicPr>
          <p:cNvPr id="6146" name="Picture 2" descr="Architecture diagram">
            <a:extLst>
              <a:ext uri="{FF2B5EF4-FFF2-40B4-BE49-F238E27FC236}">
                <a16:creationId xmlns:a16="http://schemas.microsoft.com/office/drawing/2014/main" id="{6CFFCAF8-05B6-441F-8471-49BE660671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1901" y="720783"/>
            <a:ext cx="4780521" cy="3701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7551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Azure Bot Service</a:t>
            </a:r>
          </a:p>
        </p:txBody>
      </p:sp>
    </p:spTree>
    <p:extLst>
      <p:ext uri="{BB962C8B-B14F-4D97-AF65-F5344CB8AC3E}">
        <p14:creationId xmlns:p14="http://schemas.microsoft.com/office/powerpoint/2010/main" val="31318721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Recordings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19F268-6445-4AA5-AADB-CD48E8F649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8120" y="565041"/>
            <a:ext cx="5067759" cy="4578459"/>
          </a:xfrm>
          <a:prstGeom prst="rect">
            <a:avLst/>
          </a:prstGeom>
        </p:spPr>
      </p:pic>
      <p:sp>
        <p:nvSpPr>
          <p:cNvPr id="3" name="Arrow: Up 2">
            <a:extLst>
              <a:ext uri="{FF2B5EF4-FFF2-40B4-BE49-F238E27FC236}">
                <a16:creationId xmlns:a16="http://schemas.microsoft.com/office/drawing/2014/main" id="{5BEF099A-3E26-4193-8748-C539FE980716}"/>
              </a:ext>
            </a:extLst>
          </p:cNvPr>
          <p:cNvSpPr/>
          <p:nvPr/>
        </p:nvSpPr>
        <p:spPr>
          <a:xfrm rot="10800000">
            <a:off x="4057648" y="3528536"/>
            <a:ext cx="514350" cy="1267778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93534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Bot?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A6B656-76DA-484F-BE19-977E454532DE}"/>
              </a:ext>
            </a:extLst>
          </p:cNvPr>
          <p:cNvSpPr txBox="1"/>
          <p:nvPr/>
        </p:nvSpPr>
        <p:spPr>
          <a:xfrm>
            <a:off x="680016" y="638964"/>
            <a:ext cx="4470400" cy="41703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Chatbot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Computer programmed designed to mimic human interaction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Turn based text/audio conversation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Alternative UI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Language Understanding Intelligent Service (LUIS)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Cortana</a:t>
            </a:r>
          </a:p>
        </p:txBody>
      </p:sp>
      <p:sp>
        <p:nvSpPr>
          <p:cNvPr id="2" name="AutoShape 2" descr="An image describing how to perform sentiment analysis on customer and employee surveys.">
            <a:extLst>
              <a:ext uri="{FF2B5EF4-FFF2-40B4-BE49-F238E27FC236}">
                <a16:creationId xmlns:a16="http://schemas.microsoft.com/office/drawing/2014/main" id="{6BF44FA5-D5F6-42DE-93DC-FA2B058DD0B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4" descr="An image describing how to perform sentiment analysis on customer and employee surveys.">
            <a:extLst>
              <a:ext uri="{FF2B5EF4-FFF2-40B4-BE49-F238E27FC236}">
                <a16:creationId xmlns:a16="http://schemas.microsoft.com/office/drawing/2014/main" id="{849BA47B-6F83-457F-9E8C-BA1191E9D3A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25717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E63E90F4-F44E-4D95-87F5-8221BC030B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4004" y="1158184"/>
            <a:ext cx="3109953" cy="3131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4200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Bot Service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6228785" y="4759051"/>
            <a:ext cx="2915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https://timw.info/87290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A6B656-76DA-484F-BE19-977E454532DE}"/>
              </a:ext>
            </a:extLst>
          </p:cNvPr>
          <p:cNvSpPr txBox="1"/>
          <p:nvPr/>
        </p:nvSpPr>
        <p:spPr>
          <a:xfrm>
            <a:off x="25400" y="943947"/>
            <a:ext cx="4470400" cy="3431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Toolset to develop "intelligent agents"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Graphical: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Bot Framework Composer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Code: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Bot Framework SDK</a:t>
            </a:r>
          </a:p>
          <a:p>
            <a:pPr marL="1200150" lvl="2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C#, Python, JavaScript, Java</a:t>
            </a:r>
          </a:p>
        </p:txBody>
      </p:sp>
      <p:sp>
        <p:nvSpPr>
          <p:cNvPr id="2" name="AutoShape 2" descr="An image describing how to perform sentiment analysis on customer and employee surveys.">
            <a:extLst>
              <a:ext uri="{FF2B5EF4-FFF2-40B4-BE49-F238E27FC236}">
                <a16:creationId xmlns:a16="http://schemas.microsoft.com/office/drawing/2014/main" id="{6BF44FA5-D5F6-42DE-93DC-FA2B058DD0B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4" descr="An image describing how to perform sentiment analysis on customer and employee surveys.">
            <a:extLst>
              <a:ext uri="{FF2B5EF4-FFF2-40B4-BE49-F238E27FC236}">
                <a16:creationId xmlns:a16="http://schemas.microsoft.com/office/drawing/2014/main" id="{849BA47B-6F83-457F-9E8C-BA1191E9D3A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25717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928B148-773B-4F8C-9412-40BA77537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9237" y="1073926"/>
            <a:ext cx="4740683" cy="2690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585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Chatbot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6355533" y="4759051"/>
            <a:ext cx="2788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https://timw.info/b04eb</a:t>
            </a:r>
          </a:p>
        </p:txBody>
      </p:sp>
      <p:pic>
        <p:nvPicPr>
          <p:cNvPr id="3074" name="Picture 2" descr="Architecture diagram">
            <a:extLst>
              <a:ext uri="{FF2B5EF4-FFF2-40B4-BE49-F238E27FC236}">
                <a16:creationId xmlns:a16="http://schemas.microsoft.com/office/drawing/2014/main" id="{1E656370-5D6E-4C76-ACEF-B8E8402883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0028" y="560553"/>
            <a:ext cx="5719678" cy="4256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735302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Conversational Bot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6455121" y="4759051"/>
            <a:ext cx="2688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https://timw.info/32e9e</a:t>
            </a:r>
          </a:p>
        </p:txBody>
      </p:sp>
      <p:pic>
        <p:nvPicPr>
          <p:cNvPr id="2050" name="Picture 2" descr="Diagram of the architecture">
            <a:extLst>
              <a:ext uri="{FF2B5EF4-FFF2-40B4-BE49-F238E27FC236}">
                <a16:creationId xmlns:a16="http://schemas.microsoft.com/office/drawing/2014/main" id="{0EBAFAAA-B773-4605-BA05-691144855A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334" y="664570"/>
            <a:ext cx="7141331" cy="4094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838312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Monitoring</a:t>
            </a:r>
          </a:p>
        </p:txBody>
      </p:sp>
    </p:spTree>
    <p:extLst>
      <p:ext uri="{BB962C8B-B14F-4D97-AF65-F5344CB8AC3E}">
        <p14:creationId xmlns:p14="http://schemas.microsoft.com/office/powerpoint/2010/main" val="154156069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Monitoring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6455121" y="4759051"/>
            <a:ext cx="2688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https://timw.info/azmon</a:t>
            </a:r>
          </a:p>
        </p:txBody>
      </p:sp>
      <p:pic>
        <p:nvPicPr>
          <p:cNvPr id="14338" name="Picture 2" descr="Azure Monitor overview">
            <a:extLst>
              <a:ext uri="{FF2B5EF4-FFF2-40B4-BE49-F238E27FC236}">
                <a16:creationId xmlns:a16="http://schemas.microsoft.com/office/drawing/2014/main" id="{4F56CD8F-5B6C-4C3B-A0D8-2308E67D3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910" y="603621"/>
            <a:ext cx="7548179" cy="4155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73171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2020 Exam Update 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Microsoft Worldwide Learning (WWL) revisits the Azure role-based certs yearly</a:t>
            </a:r>
          </a:p>
          <a:p>
            <a:r>
              <a:rPr lang="en-US" dirty="0"/>
              <a:t>AI-900 updates on October 22, 2020</a:t>
            </a:r>
          </a:p>
          <a:p>
            <a:r>
              <a:rPr lang="en-US" dirty="0"/>
              <a:t>The updates are trivial and cosmetic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D5B7FE7-797E-4CC9-AAE8-06C9149CAD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9384" y="1924050"/>
            <a:ext cx="1434474" cy="14344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0639E1D-BEC3-47B7-A226-04C32C8C7D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3246" y="2374134"/>
            <a:ext cx="4007978" cy="1892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597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tandard_LiveLessons_2017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tandard_LiveLessons_2016.potm" id="{8C1633E9-E98A-446F-92F4-E3D84D4249FA}" vid="{A44C486B-6B48-42BE-B4AA-FE194AC1400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Standard_LiveLessons_2017.potm</Template>
  <TotalTime>8648</TotalTime>
  <Words>1246</Words>
  <Application>Microsoft Office PowerPoint</Application>
  <PresentationFormat>On-screen Show (16:9)</PresentationFormat>
  <Paragraphs>310</Paragraphs>
  <Slides>85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85</vt:i4>
      </vt:variant>
    </vt:vector>
  </HeadingPairs>
  <TitlesOfParts>
    <vt:vector size="91" baseType="lpstr">
      <vt:lpstr>Arial</vt:lpstr>
      <vt:lpstr>Calibri</vt:lpstr>
      <vt:lpstr>Gotham Medium</vt:lpstr>
      <vt:lpstr>Tahoma</vt:lpstr>
      <vt:lpstr>Times New Roman</vt:lpstr>
      <vt:lpstr>Standard_LiveLessons_2017</vt:lpstr>
      <vt:lpstr>Exam AI-900: Microsoft Azure AI Fundamentals</vt:lpstr>
      <vt:lpstr>Tim Warner</vt:lpstr>
      <vt:lpstr>Session 1 of 2 Learning Goals</vt:lpstr>
      <vt:lpstr>Session 2 of 2 Learning Goals</vt:lpstr>
      <vt:lpstr>Course Materials</vt:lpstr>
      <vt:lpstr>Expectations</vt:lpstr>
      <vt:lpstr>Course Recordings</vt:lpstr>
      <vt:lpstr>Course Recordings</vt:lpstr>
      <vt:lpstr>2020 Exam Update Information</vt:lpstr>
      <vt:lpstr> </vt:lpstr>
      <vt:lpstr>Fundamental Terminology</vt:lpstr>
      <vt:lpstr>Artificial Intelligence (AI)</vt:lpstr>
      <vt:lpstr>Machine Learning (ML)</vt:lpstr>
      <vt:lpstr> </vt:lpstr>
      <vt:lpstr>Azure AI Technology Stack Overview</vt:lpstr>
      <vt:lpstr>Azure AI Stack</vt:lpstr>
      <vt:lpstr>Azure Cognitive Services</vt:lpstr>
      <vt:lpstr>Azure Cognitive Services</vt:lpstr>
      <vt:lpstr>Azure Cognitive Services</vt:lpstr>
      <vt:lpstr>Azure Cognitive Services</vt:lpstr>
      <vt:lpstr>Azure Cognitive Services</vt:lpstr>
      <vt:lpstr>Use Cases</vt:lpstr>
      <vt:lpstr>Image Classification</vt:lpstr>
      <vt:lpstr>Newsfeed Ingestion</vt:lpstr>
      <vt:lpstr>Internet of Things (IoT)</vt:lpstr>
      <vt:lpstr>Responsible AI</vt:lpstr>
      <vt:lpstr>Microsoft's Position on AI Use</vt:lpstr>
      <vt:lpstr>Responsible AI Principles</vt:lpstr>
      <vt:lpstr> </vt:lpstr>
      <vt:lpstr>Azure Machine Learning</vt:lpstr>
      <vt:lpstr>Machine Learning (ML)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Azure Automated ML</vt:lpstr>
      <vt:lpstr>Validating AutoML Models</vt:lpstr>
      <vt:lpstr>Validating AutoML Models</vt:lpstr>
      <vt:lpstr>Computer Vision</vt:lpstr>
      <vt:lpstr>Exam AI-900 Strategy</vt:lpstr>
      <vt:lpstr> </vt:lpstr>
      <vt:lpstr>Item Types </vt:lpstr>
      <vt:lpstr> Single Answer Multiple Choice</vt:lpstr>
      <vt:lpstr> Multiple Answer Multiple Choice</vt:lpstr>
      <vt:lpstr>Repeated Scenario</vt:lpstr>
      <vt:lpstr>Repeated Scenario</vt:lpstr>
      <vt:lpstr> Select and Place</vt:lpstr>
      <vt:lpstr> Build List and Reorder</vt:lpstr>
      <vt:lpstr> Active Screen/Fill in the Blank</vt:lpstr>
      <vt:lpstr> Case Study</vt:lpstr>
      <vt:lpstr> Performance-Based Lab</vt:lpstr>
      <vt:lpstr>Microsoft Online Testing </vt:lpstr>
      <vt:lpstr>Tim's Online Testing Video (YouTube)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Thank you!</vt:lpstr>
      <vt:lpstr>Azure Cognitive Services</vt:lpstr>
      <vt:lpstr>First Things First</vt:lpstr>
      <vt:lpstr>How To Know Cognitive Services</vt:lpstr>
      <vt:lpstr>How To Know Cognitive Services</vt:lpstr>
      <vt:lpstr>Computer Vision</vt:lpstr>
      <vt:lpstr>Face</vt:lpstr>
      <vt:lpstr>Video Indexer</vt:lpstr>
      <vt:lpstr>Content Moderator</vt:lpstr>
      <vt:lpstr>Speech</vt:lpstr>
      <vt:lpstr>Text Analytics</vt:lpstr>
      <vt:lpstr>Azure Cognitive Search</vt:lpstr>
      <vt:lpstr>Bing Web Search</vt:lpstr>
      <vt:lpstr>Azure Bot Service</vt:lpstr>
      <vt:lpstr>What is a Bot?</vt:lpstr>
      <vt:lpstr>Azure Bot Service</vt:lpstr>
      <vt:lpstr>Chatbot</vt:lpstr>
      <vt:lpstr>Conversational Bot</vt:lpstr>
      <vt:lpstr>Monitoring</vt:lpstr>
      <vt:lpstr>Azure Monitoring</vt:lpstr>
    </vt:vector>
  </TitlesOfParts>
  <Company>Pearson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Julie Phifer</dc:creator>
  <cp:lastModifiedBy>Tim</cp:lastModifiedBy>
  <cp:revision>253</cp:revision>
  <dcterms:created xsi:type="dcterms:W3CDTF">2015-09-28T19:52:00Z</dcterms:created>
  <dcterms:modified xsi:type="dcterms:W3CDTF">2020-09-28T17:52:40Z</dcterms:modified>
</cp:coreProperties>
</file>